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3" r:id="rId4"/>
    <p:sldId id="258" r:id="rId5"/>
    <p:sldId id="265" r:id="rId6"/>
    <p:sldId id="266" r:id="rId7"/>
    <p:sldId id="268" r:id="rId8"/>
    <p:sldId id="269" r:id="rId9"/>
    <p:sldId id="271" r:id="rId10"/>
    <p:sldId id="261" r:id="rId11"/>
    <p:sldId id="272" r:id="rId12"/>
    <p:sldId id="262" r:id="rId13"/>
    <p:sldId id="273" r:id="rId14"/>
    <p:sldId id="274" r:id="rId15"/>
    <p:sldId id="259" r:id="rId16"/>
    <p:sldId id="260" r:id="rId1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06C"/>
    <a:srgbClr val="CA1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69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80EB2-49EA-4C97-9551-4DEDB64B3BA9}" type="datetimeFigureOut">
              <a:rPr lang="es-AR" smtClean="0"/>
              <a:t>13/4/2018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5EE1D-B702-471D-BCA5-A2F27D482F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186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EE1D-B702-471D-BCA5-A2F27D482F23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961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*Actualizar: 26 organizaciones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EE1D-B702-471D-BCA5-A2F27D482F23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854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*Actualizar: Logos de las 26 </a:t>
            </a:r>
            <a:r>
              <a:rPr lang="es-AR" dirty="0" err="1" smtClean="0"/>
              <a:t>org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EE1D-B702-471D-BCA5-A2F27D482F23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95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55759" cy="960650"/>
          </a:xfrm>
          <a:prstGeom prst="rect">
            <a:avLst/>
          </a:prstGeom>
        </p:spPr>
      </p:pic>
      <p:pic>
        <p:nvPicPr>
          <p:cNvPr id="8" name="Imagen 7" descr="header_recuadro_azu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9" y="0"/>
            <a:ext cx="9144000" cy="891462"/>
          </a:xfrm>
          <a:prstGeom prst="rect">
            <a:avLst/>
          </a:prstGeom>
        </p:spPr>
      </p:pic>
      <p:pic>
        <p:nvPicPr>
          <p:cNvPr id="9" name="Imagen 8" descr="header_roj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29417" cy="9606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6829" y="116115"/>
            <a:ext cx="1358717" cy="1119912"/>
          </a:xfrm>
          <a:prstGeom prst="rect">
            <a:avLst/>
          </a:prstGeom>
        </p:spPr>
      </p:pic>
      <p:pic>
        <p:nvPicPr>
          <p:cNvPr id="11" name="Imagen 10" descr="fondo_logo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452" y="1"/>
            <a:ext cx="1603612" cy="1778000"/>
          </a:xfrm>
          <a:prstGeom prst="rect">
            <a:avLst/>
          </a:prstGeom>
        </p:spPr>
      </p:pic>
      <p:pic>
        <p:nvPicPr>
          <p:cNvPr id="12" name="Imagen 11" descr="header_recuadro_azu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79" y="6371166"/>
            <a:ext cx="9161638" cy="50715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946" y="5937250"/>
            <a:ext cx="2465373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Editab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4" y="934160"/>
            <a:ext cx="9214556" cy="51156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55759" cy="1726717"/>
          </a:xfrm>
          <a:prstGeom prst="rect">
            <a:avLst/>
          </a:prstGeom>
        </p:spPr>
      </p:pic>
      <p:pic>
        <p:nvPicPr>
          <p:cNvPr id="9" name="Imagen 8" descr="header_recuadro_azul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9" y="0"/>
            <a:ext cx="9144000" cy="891462"/>
          </a:xfrm>
          <a:prstGeom prst="rect">
            <a:avLst/>
          </a:prstGeom>
        </p:spPr>
      </p:pic>
      <p:pic>
        <p:nvPicPr>
          <p:cNvPr id="8" name="Imagen 7" descr="header_roj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99104" cy="13289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6829" y="116115"/>
            <a:ext cx="1879600" cy="1549246"/>
          </a:xfrm>
          <a:prstGeom prst="rect">
            <a:avLst/>
          </a:prstGeom>
        </p:spPr>
      </p:pic>
      <p:pic>
        <p:nvPicPr>
          <p:cNvPr id="12" name="Imagen 11" descr="fondo_logo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457" y="0"/>
            <a:ext cx="2578608" cy="2859024"/>
          </a:xfrm>
          <a:prstGeom prst="rect">
            <a:avLst/>
          </a:prstGeom>
        </p:spPr>
      </p:pic>
      <p:pic>
        <p:nvPicPr>
          <p:cNvPr id="16" name="Imagen 15" descr="header_recuadro_azul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79" y="5986858"/>
            <a:ext cx="9161638" cy="89146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71312" y="5553456"/>
            <a:ext cx="3493008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3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77876"/>
            <a:ext cx="9164320" cy="2780124"/>
          </a:xfrm>
          <a:prstGeom prst="rect">
            <a:avLst/>
          </a:prstGeom>
        </p:spPr>
      </p:pic>
      <p:pic>
        <p:nvPicPr>
          <p:cNvPr id="9" name="Imagen 8" descr="header_recuadro_azu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9" y="0"/>
            <a:ext cx="9144000" cy="891462"/>
          </a:xfrm>
          <a:prstGeom prst="rect">
            <a:avLst/>
          </a:prstGeom>
        </p:spPr>
      </p:pic>
      <p:pic>
        <p:nvPicPr>
          <p:cNvPr id="8" name="Imagen 7" descr="header_roj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99104" cy="13289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6829" y="116115"/>
            <a:ext cx="1879600" cy="1549246"/>
          </a:xfrm>
          <a:prstGeom prst="rect">
            <a:avLst/>
          </a:prstGeom>
        </p:spPr>
      </p:pic>
      <p:pic>
        <p:nvPicPr>
          <p:cNvPr id="16" name="Imagen 15" descr="header_recuadro_azu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79" y="6498166"/>
            <a:ext cx="9161638" cy="3801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71312" y="5553456"/>
            <a:ext cx="3493008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3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04333"/>
            <a:ext cx="9164320" cy="6053667"/>
          </a:xfrm>
          <a:prstGeom prst="rect">
            <a:avLst/>
          </a:prstGeom>
        </p:spPr>
      </p:pic>
      <p:pic>
        <p:nvPicPr>
          <p:cNvPr id="9" name="Imagen 8" descr="header_recuadro_azu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9" y="0"/>
            <a:ext cx="9144000" cy="1894418"/>
          </a:xfrm>
          <a:prstGeom prst="rect">
            <a:avLst/>
          </a:prstGeom>
        </p:spPr>
      </p:pic>
      <p:pic>
        <p:nvPicPr>
          <p:cNvPr id="8" name="Imagen 7" descr="header_roj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99104" cy="1328928"/>
          </a:xfrm>
          <a:prstGeom prst="rect">
            <a:avLst/>
          </a:prstGeom>
        </p:spPr>
      </p:pic>
      <p:pic>
        <p:nvPicPr>
          <p:cNvPr id="16" name="Imagen 15" descr="header_recuadro_azu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79" y="6498166"/>
            <a:ext cx="9161638" cy="3801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1312" y="5553456"/>
            <a:ext cx="3493008" cy="1304544"/>
          </a:xfrm>
          <a:prstGeom prst="rect">
            <a:avLst/>
          </a:prstGeom>
        </p:spPr>
      </p:pic>
      <p:pic>
        <p:nvPicPr>
          <p:cNvPr id="3" name="Imagen 2" descr="logoOB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472" y="614258"/>
            <a:ext cx="3115056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4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67524-0285-0F43-B5DA-CBC132345B51}" type="datetimeFigureOut">
              <a:rPr lang="es-ES" smtClean="0"/>
              <a:t>13/04/2018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02A5-71D6-774F-BFB3-0738C83AE2F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37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0" y="4270346"/>
            <a:ext cx="5817983" cy="1200727"/>
            <a:chOff x="0" y="3646517"/>
            <a:chExt cx="5817983" cy="1200727"/>
          </a:xfrm>
        </p:grpSpPr>
        <p:sp>
          <p:nvSpPr>
            <p:cNvPr id="7" name="Rectángulo 6"/>
            <p:cNvSpPr/>
            <p:nvPr/>
          </p:nvSpPr>
          <p:spPr>
            <a:xfrm>
              <a:off x="0" y="3646517"/>
              <a:ext cx="5618480" cy="1200727"/>
            </a:xfrm>
            <a:prstGeom prst="rect">
              <a:avLst/>
            </a:prstGeom>
            <a:solidFill>
              <a:srgbClr val="CA19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" name="Triángulo isósceles 7"/>
            <p:cNvSpPr/>
            <p:nvPr/>
          </p:nvSpPr>
          <p:spPr>
            <a:xfrm rot="5400000">
              <a:off x="5117867" y="4147128"/>
              <a:ext cx="1200727" cy="199505"/>
            </a:xfrm>
            <a:prstGeom prst="triangle">
              <a:avLst>
                <a:gd name="adj" fmla="val 49271"/>
              </a:avLst>
            </a:prstGeom>
            <a:solidFill>
              <a:srgbClr val="CA19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200" y="4250300"/>
            <a:ext cx="308183" cy="120072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" y="4296665"/>
            <a:ext cx="5618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i="1" dirty="0">
                <a:solidFill>
                  <a:srgbClr val="FFFFFF"/>
                </a:solidFill>
                <a:latin typeface="Helveticish"/>
              </a:rPr>
              <a:t>Invertir en reducción del riesgo de </a:t>
            </a:r>
            <a:endParaRPr lang="es-ES" sz="2200" b="1" i="1" dirty="0" smtClean="0">
              <a:solidFill>
                <a:srgbClr val="FFFFFF"/>
              </a:solidFill>
              <a:latin typeface="Helveticish"/>
            </a:endParaRPr>
          </a:p>
          <a:p>
            <a:pPr algn="ctr"/>
            <a:r>
              <a:rPr lang="es-ES" sz="2200" b="1" i="1" dirty="0" smtClean="0">
                <a:solidFill>
                  <a:srgbClr val="FFFFFF"/>
                </a:solidFill>
                <a:latin typeface="Helveticish"/>
              </a:rPr>
              <a:t>desastres a</a:t>
            </a:r>
            <a:r>
              <a:rPr lang="es-ES" sz="2200" b="1" i="1" dirty="0">
                <a:solidFill>
                  <a:srgbClr val="FFFFFF"/>
                </a:solidFill>
                <a:latin typeface="Helveticish"/>
              </a:rPr>
              <a:t> </a:t>
            </a:r>
            <a:r>
              <a:rPr lang="es-ES" sz="2200" b="1" i="1" dirty="0" smtClean="0">
                <a:solidFill>
                  <a:srgbClr val="FFFFFF"/>
                </a:solidFill>
                <a:latin typeface="Helveticish"/>
              </a:rPr>
              <a:t>través</a:t>
            </a:r>
            <a:r>
              <a:rPr lang="es-ES" sz="2200" b="1" i="1" dirty="0">
                <a:solidFill>
                  <a:srgbClr val="FFFFFF"/>
                </a:solidFill>
                <a:latin typeface="Helveticish"/>
              </a:rPr>
              <a:t> de la capacitación </a:t>
            </a:r>
            <a:r>
              <a:rPr lang="es-ES" sz="2200" b="1" i="1" dirty="0" smtClean="0">
                <a:solidFill>
                  <a:srgbClr val="FFFFFF"/>
                </a:solidFill>
                <a:latin typeface="Helveticish"/>
              </a:rPr>
              <a:t>de</a:t>
            </a:r>
          </a:p>
          <a:p>
            <a:pPr algn="ctr"/>
            <a:r>
              <a:rPr lang="es-ES" sz="2200" b="1" i="1" dirty="0">
                <a:solidFill>
                  <a:srgbClr val="FFFFFF"/>
                </a:solidFill>
                <a:latin typeface="Helveticish"/>
              </a:rPr>
              <a:t> los </a:t>
            </a:r>
            <a:r>
              <a:rPr lang="es-ES" sz="2200" b="1" i="1" dirty="0" smtClean="0">
                <a:solidFill>
                  <a:srgbClr val="FFFFFF"/>
                </a:solidFill>
                <a:latin typeface="Helveticish"/>
              </a:rPr>
              <a:t>bomberos</a:t>
            </a:r>
            <a:r>
              <a:rPr lang="es-ES" sz="2200" b="1" i="1" dirty="0">
                <a:solidFill>
                  <a:srgbClr val="FFFFFF"/>
                </a:solidFill>
                <a:latin typeface="Helveticish"/>
              </a:rPr>
              <a:t> de América</a:t>
            </a:r>
            <a:endParaRPr lang="es-AR" sz="2200" dirty="0"/>
          </a:p>
        </p:txBody>
      </p:sp>
    </p:spTree>
    <p:extLst>
      <p:ext uri="{BB962C8B-B14F-4D97-AF65-F5344CB8AC3E}">
        <p14:creationId xmlns:p14="http://schemas.microsoft.com/office/powerpoint/2010/main" val="39484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55793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TEMA 1 CURSO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410"/>
          <a:stretch/>
        </p:blipFill>
        <p:spPr>
          <a:xfrm>
            <a:off x="-13855" y="-4763"/>
            <a:ext cx="9273505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6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55793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TEMA 1 CURSO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76" r="119" b="-404"/>
          <a:stretch/>
        </p:blipFill>
        <p:spPr>
          <a:xfrm>
            <a:off x="-166254" y="0"/>
            <a:ext cx="9615056" cy="68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8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40156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INVERTIR EN CAPACITACIÓN 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69333" y="1026490"/>
            <a:ext cx="879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1"/>
                </a:solidFill>
                <a:latin typeface="Arial"/>
                <a:cs typeface="Arial"/>
              </a:rPr>
              <a:t>¿Por qué invertir en la capacitación </a:t>
            </a:r>
            <a:endParaRPr lang="es-ES" sz="2000" b="1" dirty="0" smtClean="0">
              <a:solidFill>
                <a:schemeClr val="accent1"/>
              </a:solidFill>
              <a:latin typeface="Arial"/>
              <a:cs typeface="Arial"/>
            </a:endParaRPr>
          </a:p>
          <a:p>
            <a:pPr algn="ctr"/>
            <a:r>
              <a:rPr lang="es-ES" sz="2000" b="1" dirty="0" smtClean="0">
                <a:solidFill>
                  <a:schemeClr val="accent1"/>
                </a:solidFill>
                <a:latin typeface="Arial"/>
                <a:cs typeface="Arial"/>
              </a:rPr>
              <a:t>de </a:t>
            </a:r>
            <a:r>
              <a:rPr lang="es-ES" sz="2000" b="1" dirty="0">
                <a:solidFill>
                  <a:schemeClr val="accent1"/>
                </a:solidFill>
                <a:latin typeface="Arial"/>
                <a:cs typeface="Arial"/>
              </a:rPr>
              <a:t>los Bomberos Americanos?</a:t>
            </a:r>
            <a:endParaRPr lang="es-ES" sz="20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69333" y="1862667"/>
            <a:ext cx="8794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" t="1" b="17097"/>
          <a:stretch/>
        </p:blipFill>
        <p:spPr>
          <a:xfrm>
            <a:off x="0" y="1734376"/>
            <a:ext cx="9144000" cy="512362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964873" y="2135441"/>
            <a:ext cx="59992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b="1" dirty="0" smtClean="0">
                <a:solidFill>
                  <a:schemeClr val="bg1"/>
                </a:solidFill>
              </a:rPr>
              <a:t>Primeros respondientes durante la ocurrencia de un desastre</a:t>
            </a:r>
          </a:p>
          <a:p>
            <a:pPr algn="just"/>
            <a:endParaRPr lang="es-AR" sz="2400" b="1" dirty="0">
              <a:solidFill>
                <a:schemeClr val="bg1"/>
              </a:solidFill>
            </a:endParaRPr>
          </a:p>
          <a:p>
            <a:pPr algn="just"/>
            <a:r>
              <a:rPr lang="es-AR" sz="2400" b="1" dirty="0" smtClean="0">
                <a:solidFill>
                  <a:schemeClr val="bg1"/>
                </a:solidFill>
              </a:rPr>
              <a:t>La eficacia de su trabajo depende de la calidad su capacitación, la cual debe ser permanente y de altísima calidad</a:t>
            </a:r>
          </a:p>
          <a:p>
            <a:pPr algn="just"/>
            <a:endParaRPr lang="es-AR" sz="2400" b="1" dirty="0">
              <a:solidFill>
                <a:schemeClr val="bg1"/>
              </a:solidFill>
            </a:endParaRPr>
          </a:p>
          <a:p>
            <a:pPr algn="just"/>
            <a:r>
              <a:rPr lang="es-ES" sz="2400" b="1" dirty="0" smtClean="0">
                <a:solidFill>
                  <a:schemeClr val="bg1"/>
                </a:solidFill>
              </a:rPr>
              <a:t>Óptimos resultados a través de la estandarización regional  de contenidos</a:t>
            </a:r>
            <a:endParaRPr lang="es-AR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40156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INVERTIR EN CAPACITACIÓN 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69333" y="1026490"/>
            <a:ext cx="879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1"/>
                </a:solidFill>
                <a:latin typeface="Arial"/>
                <a:cs typeface="Arial"/>
              </a:rPr>
              <a:t>Profesionalizar para prevenir. </a:t>
            </a:r>
            <a:br>
              <a:rPr lang="es-ES" sz="2000" b="1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s-ES" sz="2000" b="1" dirty="0">
                <a:solidFill>
                  <a:schemeClr val="accent1"/>
                </a:solidFill>
                <a:latin typeface="Arial"/>
                <a:cs typeface="Arial"/>
              </a:rPr>
              <a:t>La experiencia de OBA</a:t>
            </a:r>
            <a:endParaRPr lang="es-ES" sz="20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69333" y="1862667"/>
            <a:ext cx="8794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2" r="2273" b="222"/>
          <a:stretch/>
        </p:blipFill>
        <p:spPr>
          <a:xfrm>
            <a:off x="0" y="1812506"/>
            <a:ext cx="9144000" cy="534209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2024642"/>
            <a:ext cx="857596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300" b="1" dirty="0" smtClean="0">
                <a:solidFill>
                  <a:schemeClr val="bg1"/>
                </a:solidFill>
              </a:rPr>
              <a:t>Durante 10 años OBA ha sido impulsor de la capacitación de especialistas en temáticas de respuesta en toda América. </a:t>
            </a:r>
          </a:p>
          <a:p>
            <a:pPr algn="just"/>
            <a:endParaRPr lang="es-ES" sz="2300" b="1" dirty="0" smtClean="0">
              <a:solidFill>
                <a:schemeClr val="bg1"/>
              </a:solidFill>
            </a:endParaRPr>
          </a:p>
          <a:p>
            <a:pPr algn="just"/>
            <a:r>
              <a:rPr lang="es-ES" sz="2300" b="1" dirty="0" smtClean="0">
                <a:solidFill>
                  <a:schemeClr val="bg1"/>
                </a:solidFill>
              </a:rPr>
              <a:t>Unificar conocimientos </a:t>
            </a:r>
            <a:r>
              <a:rPr lang="es-ES" sz="2300" b="1" dirty="0">
                <a:solidFill>
                  <a:schemeClr val="bg1"/>
                </a:solidFill>
              </a:rPr>
              <a:t>entre </a:t>
            </a:r>
            <a:r>
              <a:rPr lang="es-ES" sz="2300" b="1" dirty="0" smtClean="0">
                <a:solidFill>
                  <a:schemeClr val="bg1"/>
                </a:solidFill>
              </a:rPr>
              <a:t>instituciones diversas -rentadas</a:t>
            </a:r>
            <a:r>
              <a:rPr lang="es-ES" sz="2300" b="1" dirty="0">
                <a:solidFill>
                  <a:schemeClr val="bg1"/>
                </a:solidFill>
              </a:rPr>
              <a:t>, estatales, voluntarias- </a:t>
            </a:r>
            <a:r>
              <a:rPr lang="es-ES" sz="2300" b="1" dirty="0" smtClean="0">
                <a:solidFill>
                  <a:schemeClr val="bg1"/>
                </a:solidFill>
              </a:rPr>
              <a:t>logra que el posicionamiento ante </a:t>
            </a:r>
            <a:r>
              <a:rPr lang="es-ES" sz="2300" b="1" dirty="0">
                <a:solidFill>
                  <a:schemeClr val="bg1"/>
                </a:solidFill>
              </a:rPr>
              <a:t>la ocurrencia del </a:t>
            </a:r>
            <a:r>
              <a:rPr lang="es-ES" sz="2300" b="1" dirty="0" smtClean="0">
                <a:solidFill>
                  <a:schemeClr val="bg1"/>
                </a:solidFill>
              </a:rPr>
              <a:t>evento sea unificada. </a:t>
            </a:r>
          </a:p>
          <a:p>
            <a:pPr algn="just"/>
            <a:endParaRPr lang="es-ES" sz="2300" b="1" dirty="0">
              <a:solidFill>
                <a:schemeClr val="bg1"/>
              </a:solidFill>
            </a:endParaRPr>
          </a:p>
          <a:p>
            <a:pPr algn="just"/>
            <a:r>
              <a:rPr lang="es-AR" sz="2300" b="1" dirty="0" smtClean="0">
                <a:solidFill>
                  <a:schemeClr val="bg1"/>
                </a:solidFill>
              </a:rPr>
              <a:t>La capacitación a nivel regional genera que los </a:t>
            </a:r>
            <a:r>
              <a:rPr lang="es-AR" sz="2300" b="1" dirty="0">
                <a:solidFill>
                  <a:schemeClr val="bg1"/>
                </a:solidFill>
              </a:rPr>
              <a:t>respondientes se </a:t>
            </a:r>
            <a:r>
              <a:rPr lang="es-AR" sz="2300" b="1" dirty="0" smtClean="0">
                <a:solidFill>
                  <a:schemeClr val="bg1"/>
                </a:solidFill>
              </a:rPr>
              <a:t>encuentren </a:t>
            </a:r>
            <a:r>
              <a:rPr lang="es-AR" sz="2300" b="1" dirty="0">
                <a:solidFill>
                  <a:schemeClr val="bg1"/>
                </a:solidFill>
              </a:rPr>
              <a:t>mejor equipados para evitar emergencias o responder a ellas en el caso de que </a:t>
            </a:r>
            <a:r>
              <a:rPr lang="es-AR" sz="2300" b="1" dirty="0" smtClean="0">
                <a:solidFill>
                  <a:schemeClr val="bg1"/>
                </a:solidFill>
              </a:rPr>
              <a:t>ocurran.</a:t>
            </a:r>
          </a:p>
          <a:p>
            <a:pPr algn="just"/>
            <a:endParaRPr lang="es-AR" sz="2300" b="1" dirty="0">
              <a:solidFill>
                <a:schemeClr val="bg1"/>
              </a:solidFill>
            </a:endParaRPr>
          </a:p>
          <a:p>
            <a:pPr algn="just"/>
            <a:r>
              <a:rPr lang="es-AR" sz="2300" b="1" dirty="0" smtClean="0">
                <a:solidFill>
                  <a:schemeClr val="bg1"/>
                </a:solidFill>
              </a:rPr>
              <a:t>Se </a:t>
            </a:r>
            <a:r>
              <a:rPr lang="es-AR" sz="2300" b="1" dirty="0">
                <a:solidFill>
                  <a:schemeClr val="bg1"/>
                </a:solidFill>
              </a:rPr>
              <a:t>promueve la cooperación internacional a través de la capacitación en estándares comunes de intervención.</a:t>
            </a:r>
            <a:endParaRPr lang="es-ES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40156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INVERTIR EN CAPACITACIÓN 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69333" y="1026490"/>
            <a:ext cx="879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1"/>
                </a:solidFill>
                <a:latin typeface="Arial"/>
                <a:cs typeface="Arial"/>
              </a:rPr>
              <a:t>Profesionalizar para prevenir. </a:t>
            </a:r>
            <a:br>
              <a:rPr lang="es-ES" sz="2000" b="1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s-ES" sz="2000" b="1" dirty="0">
                <a:solidFill>
                  <a:schemeClr val="accent1"/>
                </a:solidFill>
                <a:latin typeface="Arial"/>
                <a:cs typeface="Arial"/>
              </a:rPr>
              <a:t>La experiencia de OBA</a:t>
            </a:r>
            <a:endParaRPr lang="es-ES" sz="20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69333" y="1862667"/>
            <a:ext cx="8794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4000"/>
                    </a14:imgEffect>
                    <a14:imgEffect>
                      <a14:colorTemperature colorTemp="448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2" r="2273" b="222"/>
          <a:stretch/>
        </p:blipFill>
        <p:spPr>
          <a:xfrm>
            <a:off x="0" y="1812506"/>
            <a:ext cx="9144000" cy="534209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2024642"/>
            <a:ext cx="857596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300" b="1" dirty="0" smtClean="0">
                <a:solidFill>
                  <a:schemeClr val="bg1"/>
                </a:solidFill>
              </a:rPr>
              <a:t>Durante 10 años OBA ha sido impulsor de la capacitación de especialistas en temáticas de respuesta en toda América. </a:t>
            </a:r>
          </a:p>
          <a:p>
            <a:pPr algn="just"/>
            <a:endParaRPr lang="es-ES" sz="2300" b="1" dirty="0" smtClean="0">
              <a:solidFill>
                <a:schemeClr val="bg1"/>
              </a:solidFill>
            </a:endParaRPr>
          </a:p>
          <a:p>
            <a:pPr algn="just"/>
            <a:r>
              <a:rPr lang="es-ES" sz="2300" b="1" dirty="0" smtClean="0">
                <a:solidFill>
                  <a:schemeClr val="bg1"/>
                </a:solidFill>
              </a:rPr>
              <a:t>Unificar conocimientos </a:t>
            </a:r>
            <a:r>
              <a:rPr lang="es-ES" sz="2300" b="1" dirty="0">
                <a:solidFill>
                  <a:schemeClr val="bg1"/>
                </a:solidFill>
              </a:rPr>
              <a:t>entre </a:t>
            </a:r>
            <a:r>
              <a:rPr lang="es-ES" sz="2300" b="1" dirty="0" smtClean="0">
                <a:solidFill>
                  <a:schemeClr val="bg1"/>
                </a:solidFill>
              </a:rPr>
              <a:t>instituciones diversas -rentadas</a:t>
            </a:r>
            <a:r>
              <a:rPr lang="es-ES" sz="2300" b="1" dirty="0">
                <a:solidFill>
                  <a:schemeClr val="bg1"/>
                </a:solidFill>
              </a:rPr>
              <a:t>, estatales, voluntarias- </a:t>
            </a:r>
            <a:r>
              <a:rPr lang="es-ES" sz="2300" b="1" dirty="0" smtClean="0">
                <a:solidFill>
                  <a:schemeClr val="bg1"/>
                </a:solidFill>
              </a:rPr>
              <a:t>logra que el posicionamiento ante </a:t>
            </a:r>
            <a:r>
              <a:rPr lang="es-ES" sz="2300" b="1" dirty="0">
                <a:solidFill>
                  <a:schemeClr val="bg1"/>
                </a:solidFill>
              </a:rPr>
              <a:t>la ocurrencia del </a:t>
            </a:r>
            <a:r>
              <a:rPr lang="es-ES" sz="2300" b="1" dirty="0" smtClean="0">
                <a:solidFill>
                  <a:schemeClr val="bg1"/>
                </a:solidFill>
              </a:rPr>
              <a:t>evento sea unificada. </a:t>
            </a:r>
          </a:p>
          <a:p>
            <a:pPr algn="just"/>
            <a:endParaRPr lang="es-ES" sz="2300" b="1" dirty="0">
              <a:solidFill>
                <a:schemeClr val="bg1"/>
              </a:solidFill>
            </a:endParaRPr>
          </a:p>
          <a:p>
            <a:pPr algn="just"/>
            <a:r>
              <a:rPr lang="es-AR" sz="2300" b="1" dirty="0" smtClean="0">
                <a:solidFill>
                  <a:schemeClr val="bg1"/>
                </a:solidFill>
              </a:rPr>
              <a:t>La capacitación a nivel regional genera que los </a:t>
            </a:r>
            <a:r>
              <a:rPr lang="es-AR" sz="2300" b="1" dirty="0">
                <a:solidFill>
                  <a:schemeClr val="bg1"/>
                </a:solidFill>
              </a:rPr>
              <a:t>respondientes se </a:t>
            </a:r>
            <a:r>
              <a:rPr lang="es-AR" sz="2300" b="1" dirty="0" smtClean="0">
                <a:solidFill>
                  <a:schemeClr val="bg1"/>
                </a:solidFill>
              </a:rPr>
              <a:t>encuentren </a:t>
            </a:r>
            <a:r>
              <a:rPr lang="es-AR" sz="2300" b="1" dirty="0">
                <a:solidFill>
                  <a:schemeClr val="bg1"/>
                </a:solidFill>
              </a:rPr>
              <a:t>mejor equipados para evitar emergencias o responder a ellas en el caso de que </a:t>
            </a:r>
            <a:r>
              <a:rPr lang="es-AR" sz="2300" b="1" dirty="0" smtClean="0">
                <a:solidFill>
                  <a:schemeClr val="bg1"/>
                </a:solidFill>
              </a:rPr>
              <a:t>ocurran.</a:t>
            </a:r>
          </a:p>
          <a:p>
            <a:pPr algn="just"/>
            <a:endParaRPr lang="es-AR" sz="2300" b="1" dirty="0">
              <a:solidFill>
                <a:schemeClr val="bg1"/>
              </a:solidFill>
            </a:endParaRPr>
          </a:p>
          <a:p>
            <a:pPr algn="just"/>
            <a:r>
              <a:rPr lang="es-AR" sz="2300" b="1" dirty="0" smtClean="0">
                <a:solidFill>
                  <a:schemeClr val="bg1"/>
                </a:solidFill>
              </a:rPr>
              <a:t>Se </a:t>
            </a:r>
            <a:r>
              <a:rPr lang="es-AR" sz="2300" b="1" dirty="0">
                <a:solidFill>
                  <a:schemeClr val="bg1"/>
                </a:solidFill>
              </a:rPr>
              <a:t>promueve la cooperación internacional a través de la capacitación en estándares comunes de intervención.</a:t>
            </a:r>
            <a:endParaRPr lang="es-ES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AV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472" y="1386417"/>
            <a:ext cx="3877056" cy="22799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85057" y="4360778"/>
            <a:ext cx="5373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chemeClr val="bg1"/>
                </a:solidFill>
                <a:latin typeface="Arial"/>
                <a:cs typeface="Arial"/>
              </a:rPr>
              <a:t>¡Aprovecha los recursos de capacitación virtual de Organización de Bomberos Americanos OBA !</a:t>
            </a:r>
            <a:endParaRPr lang="es-E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7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87031" y="3662278"/>
            <a:ext cx="456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de-DE" b="1" dirty="0" smtClean="0">
                <a:solidFill>
                  <a:schemeClr val="bg1"/>
                </a:solidFill>
                <a:latin typeface="Arial"/>
                <a:cs typeface="Arial"/>
              </a:rPr>
              <a:t>WWW.BOMBEROSAMERICANOS.ORG</a:t>
            </a:r>
            <a:endParaRPr lang="es-E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899878" y="4195666"/>
            <a:ext cx="537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 smtClean="0">
                <a:solidFill>
                  <a:schemeClr val="bg1"/>
                </a:solidFill>
                <a:latin typeface="Calibri Bold"/>
                <a:cs typeface="Calibri Bold"/>
              </a:rPr>
              <a:t>info@bomberosamericanos.org</a:t>
            </a:r>
            <a:endParaRPr lang="es-ES" sz="2000" dirty="0">
              <a:solidFill>
                <a:schemeClr val="bg1"/>
              </a:solidFill>
              <a:latin typeface="Calibri Bold"/>
              <a:cs typeface="Calibri Bold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643047" y="4916041"/>
            <a:ext cx="37685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_tradnl" smtClean="0">
                <a:solidFill>
                  <a:schemeClr val="bg1"/>
                </a:solidFill>
                <a:cs typeface="Calibri Bold"/>
              </a:rPr>
              <a:t>/OrganizaciondeBomberosAmericanos</a:t>
            </a:r>
            <a:endParaRPr lang="es-ES_tradnl" dirty="0" smtClean="0">
              <a:solidFill>
                <a:schemeClr val="bg1"/>
              </a:solidFill>
              <a:latin typeface="Calibri Bold"/>
              <a:cs typeface="Calibri Bold"/>
            </a:endParaRPr>
          </a:p>
        </p:txBody>
      </p:sp>
      <p:pic>
        <p:nvPicPr>
          <p:cNvPr id="5" name="Imagen 4" descr="logoF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144" y="5049639"/>
            <a:ext cx="236037" cy="236037"/>
          </a:xfrm>
          <a:prstGeom prst="rect">
            <a:avLst/>
          </a:prstGeom>
        </p:spPr>
      </p:pic>
      <p:pic>
        <p:nvPicPr>
          <p:cNvPr id="6" name="Imagen 5" descr="logoT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602" y="5049639"/>
            <a:ext cx="236037" cy="236037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4265083" y="4796099"/>
            <a:ext cx="603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5594724" y="4903773"/>
            <a:ext cx="18212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mtClean="0">
                <a:solidFill>
                  <a:schemeClr val="bg1"/>
                </a:solidFill>
                <a:latin typeface="Calibri Bold"/>
                <a:cs typeface="Calibri Bold"/>
              </a:rPr>
              <a:t>@BomberosOBA</a:t>
            </a:r>
            <a:endParaRPr lang="es-ES_tradnl" dirty="0" smtClean="0">
              <a:solidFill>
                <a:schemeClr val="bg1"/>
              </a:solidFill>
              <a:latin typeface="Calibri Bold"/>
              <a:cs typeface="Calibri Bold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643047" y="5343186"/>
            <a:ext cx="1567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hr-HR" smtClean="0">
                <a:solidFill>
                  <a:schemeClr val="bg1"/>
                </a:solidFill>
                <a:cs typeface="Calibri Bold"/>
              </a:rPr>
              <a:t>/bomberosoba</a:t>
            </a:r>
            <a:endParaRPr lang="es-ES_tradnl" dirty="0" smtClean="0">
              <a:solidFill>
                <a:schemeClr val="bg1"/>
              </a:solidFill>
              <a:latin typeface="Calibri Bold"/>
              <a:cs typeface="Calibri Bold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470428" y="5330918"/>
            <a:ext cx="44670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_tradnl" smtClean="0">
                <a:solidFill>
                  <a:schemeClr val="bg1"/>
                </a:solidFill>
                <a:latin typeface="Calibri Bold"/>
                <a:cs typeface="Calibri Bold"/>
              </a:rPr>
              <a:t>Organización de Bomberos Americanos - OBA</a:t>
            </a:r>
            <a:endParaRPr lang="es-ES_tradnl" dirty="0" smtClean="0">
              <a:solidFill>
                <a:schemeClr val="bg1"/>
              </a:solidFill>
              <a:latin typeface="Calibri Bold"/>
              <a:cs typeface="Calibri Bold"/>
            </a:endParaRPr>
          </a:p>
        </p:txBody>
      </p:sp>
      <p:pic>
        <p:nvPicPr>
          <p:cNvPr id="14" name="Imagen 13" descr="logoIns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44" y="5476783"/>
            <a:ext cx="236037" cy="236037"/>
          </a:xfrm>
          <a:prstGeom prst="rect">
            <a:avLst/>
          </a:prstGeom>
        </p:spPr>
      </p:pic>
      <p:pic>
        <p:nvPicPr>
          <p:cNvPr id="15" name="Imagen 14" descr="logoY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62" y="5476783"/>
            <a:ext cx="239889" cy="23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039283"/>
            <a:ext cx="3745837" cy="5151967"/>
          </a:xfrm>
          <a:prstGeom prst="rect">
            <a:avLst/>
          </a:prstGeom>
        </p:spPr>
      </p:pic>
      <p:pic>
        <p:nvPicPr>
          <p:cNvPr id="6" name="Imagen 5" descr="Captura de pantalla 2018-02-24 a la(s) 23.37.4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020" y="1799166"/>
            <a:ext cx="3215285" cy="359833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55793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SOBRE OBA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6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 Imagen" descr="Captura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14" y="1407626"/>
            <a:ext cx="3986142" cy="4674470"/>
          </a:xfrm>
          <a:prstGeom prst="rect">
            <a:avLst/>
          </a:prstGeom>
        </p:spPr>
      </p:pic>
      <p:pic>
        <p:nvPicPr>
          <p:cNvPr id="8" name="8 Imagen" descr="captura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042" y="1672579"/>
            <a:ext cx="3909811" cy="451452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55793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SOBRE OBA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57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55793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FORMAR PARA PREVENIR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169333" y="1862667"/>
            <a:ext cx="8794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66" y="2236632"/>
            <a:ext cx="161636" cy="63553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0" y="1023490"/>
            <a:ext cx="8794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/>
                </a:solidFill>
                <a:latin typeface="Arial"/>
                <a:cs typeface="Arial"/>
              </a:rPr>
              <a:t>Integración Regional. </a:t>
            </a:r>
            <a:br>
              <a:rPr lang="es-ES" sz="2400" b="1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s-ES" sz="2400" b="1" dirty="0">
                <a:solidFill>
                  <a:schemeClr val="accent1"/>
                </a:solidFill>
                <a:latin typeface="Arial"/>
                <a:cs typeface="Arial"/>
              </a:rPr>
              <a:t>Aportes a la Reducción del Riesgo de Desastres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13531" y="1995894"/>
            <a:ext cx="3753177" cy="433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charset="0"/>
              </a:rPr>
              <a:t>A través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charset="0"/>
              </a:rPr>
              <a:t>del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charset="0"/>
              </a:rPr>
              <a:t>desarrollo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charset="0"/>
              </a:rPr>
              <a:t>capacitaciones,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charset="0"/>
              </a:rPr>
              <a:t>OBA realiza aportes concretos al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de Acción Regional para la implementación del Marco de Sendai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charset="0"/>
              </a:rPr>
              <a:t>: </a:t>
            </a: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 Light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charset="0"/>
              </a:rPr>
              <a:t>“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 Light" charset="0"/>
              </a:rPr>
              <a:t>Fortalecer la coordinación, la colaboración y la participación de los Estados miembros, las comunidades, las organizaciones regionales e internacionales, las organizaciones de la sociedad civil, los voluntarios y otros grupos interesados, en la preparación, respuesta y recuperación en casos de desastre, dentro del ámbito de sus mandatos respectivos y de sus prioridades”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18" y="2236632"/>
            <a:ext cx="2396836" cy="359525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019240" y="6058541"/>
            <a:ext cx="4783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Iniciativa Nº13 del PAR. Prioridad 4 Marco de Sendai  </a:t>
            </a: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8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55793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FORMAR PARA PREVENIR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1" y="1177636"/>
            <a:ext cx="6885709" cy="5164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746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55793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FORMAR PARA PREVENIR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r="2046" b="4264"/>
          <a:stretch/>
        </p:blipFill>
        <p:spPr>
          <a:xfrm>
            <a:off x="-27708" y="0"/>
            <a:ext cx="9240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8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55793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FORMAR PARA PREVENIR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612" r="4327"/>
          <a:stretch/>
        </p:blipFill>
        <p:spPr>
          <a:xfrm>
            <a:off x="96983" y="149669"/>
            <a:ext cx="8826538" cy="652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55793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FORMAR PARA PREVENIR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/>
          <a:stretch/>
        </p:blipFill>
        <p:spPr>
          <a:xfrm>
            <a:off x="186545" y="110837"/>
            <a:ext cx="8839201" cy="66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55793" y="413190"/>
            <a:ext cx="590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Arial"/>
                <a:cs typeface="Arial"/>
              </a:rPr>
              <a:t>FORMAR PARA PREVENIR</a:t>
            </a:r>
            <a:endParaRPr lang="es-E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4869"/>
          <a:stretch/>
        </p:blipFill>
        <p:spPr>
          <a:xfrm>
            <a:off x="665924" y="413190"/>
            <a:ext cx="8144707" cy="5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5797</TotalTime>
  <Words>411</Words>
  <Application>Microsoft Office PowerPoint</Application>
  <PresentationFormat>Presentación en pantalla (4:3)</PresentationFormat>
  <Paragraphs>56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Bold</vt:lpstr>
      <vt:lpstr>Calibri Light</vt:lpstr>
      <vt:lpstr>Helveticish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Nancy Hellmann</dc:creator>
  <cp:lastModifiedBy>CONSTANZA SCHMIPP</cp:lastModifiedBy>
  <cp:revision>34</cp:revision>
  <dcterms:created xsi:type="dcterms:W3CDTF">2018-02-24T00:40:46Z</dcterms:created>
  <dcterms:modified xsi:type="dcterms:W3CDTF">2018-04-13T17:54:45Z</dcterms:modified>
</cp:coreProperties>
</file>