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9144000" cy="6858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2707F-C33F-4D6C-9EC9-E0B3E6AED241}" type="datetimeFigureOut">
              <a:rPr lang="es-PE" smtClean="0"/>
              <a:pPr/>
              <a:t>11/05/2018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129426-7E31-4B80-8B43-353328E2CAA2}" type="slidenum">
              <a:rPr lang="es-PE" smtClean="0"/>
              <a:pPr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29426-7E31-4B80-8B43-353328E2CAA2}" type="slidenum">
              <a:rPr lang="es-PE" smtClean="0"/>
              <a:pPr/>
              <a:t>1</a:t>
            </a:fld>
            <a:endParaRPr lang="es-P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29426-7E31-4B80-8B43-353328E2CAA2}" type="slidenum">
              <a:rPr lang="es-PE" smtClean="0"/>
              <a:pPr/>
              <a:t>2</a:t>
            </a:fld>
            <a:endParaRPr lang="es-P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spc="-5" dirty="0"/>
              <a:t>Garcia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Alcoser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04997-14BD-4F2A-A9B3-6B39C6787B58}" type="datetime1">
              <a:rPr lang="en-US" smtClean="0"/>
              <a:pPr/>
              <a:t>5/11/2018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  <a:spcBef>
                  <a:spcPts val="330"/>
                </a:spcBef>
              </a:pPr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spc="-5" dirty="0"/>
              <a:t>Garcia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Alcoser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27726-9553-42FD-9AA6-AC742073AE4C}" type="datetime1">
              <a:rPr lang="en-US" smtClean="0"/>
              <a:pPr/>
              <a:t>5/11/2018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  <a:spcBef>
                  <a:spcPts val="330"/>
                </a:spcBef>
              </a:pPr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spc="-5" dirty="0"/>
              <a:t>Garcia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Alcoser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7C21A-0164-43E0-86DD-40237ABA67FD}" type="datetime1">
              <a:rPr lang="en-US" smtClean="0"/>
              <a:pPr/>
              <a:t>5/11/2018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  <a:spcBef>
                  <a:spcPts val="330"/>
                </a:spcBef>
              </a:pPr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spc="-5" dirty="0"/>
              <a:t>Garcia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Alcoser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56C0B-E5CE-4915-B8C0-4914A3D3163D}" type="datetime1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  <a:spcBef>
                  <a:spcPts val="330"/>
                </a:spcBef>
              </a:pPr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spc="-5" dirty="0"/>
              <a:t>Garcia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Alcoser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B4BB0-B5F5-4211-B0A4-0672BDD0024E}" type="datetime1">
              <a:rPr lang="en-US" smtClean="0"/>
              <a:pPr/>
              <a:t>5/11/2018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  <a:spcBef>
                  <a:spcPts val="330"/>
                </a:spcBef>
              </a:pPr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08197" y="564007"/>
            <a:ext cx="1927605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9068" y="1577085"/>
            <a:ext cx="7785862" cy="3391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25646" y="6356536"/>
            <a:ext cx="1094104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spc="-5" dirty="0"/>
              <a:t>Garcia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Alcoser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595CD-B6C0-4B6A-8A15-0060647C5192}" type="datetime1">
              <a:rPr lang="en-US" smtClean="0"/>
              <a:pPr/>
              <a:t>5/11/2018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17306" y="6402289"/>
            <a:ext cx="203834" cy="2400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  <a:spcBef>
                  <a:spcPts val="330"/>
                </a:spcBef>
              </a:pPr>
              <a:t>‹Nº›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falcocer@untumbes.edu.pe" TargetMode="External"/><Relationship Id="rId2" Type="http://schemas.openxmlformats.org/officeDocument/2006/relationships/hyperlink" Target="mailto:bgarciac@untumbes.edu.pe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5838" y="2209800"/>
            <a:ext cx="6206490" cy="1481111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 marR="5080" indent="-3175" algn="ctr">
              <a:lnSpc>
                <a:spcPct val="98900"/>
              </a:lnSpc>
              <a:spcBef>
                <a:spcPts val="145"/>
              </a:spcBef>
            </a:pPr>
            <a:r>
              <a:rPr dirty="0">
                <a:solidFill>
                  <a:srgbClr val="1F487C"/>
                </a:solidFill>
              </a:rPr>
              <a:t>Reducción riesgo </a:t>
            </a:r>
            <a:r>
              <a:rPr spc="-5" dirty="0">
                <a:solidFill>
                  <a:srgbClr val="1F487C"/>
                </a:solidFill>
              </a:rPr>
              <a:t>inundaciones </a:t>
            </a:r>
            <a:r>
              <a:rPr dirty="0">
                <a:solidFill>
                  <a:srgbClr val="1F487C"/>
                </a:solidFill>
              </a:rPr>
              <a:t>y  </a:t>
            </a:r>
            <a:r>
              <a:rPr spc="-5" dirty="0">
                <a:solidFill>
                  <a:srgbClr val="1F487C"/>
                </a:solidFill>
              </a:rPr>
              <a:t>atenuación </a:t>
            </a:r>
            <a:r>
              <a:rPr dirty="0">
                <a:solidFill>
                  <a:srgbClr val="1F487C"/>
                </a:solidFill>
              </a:rPr>
              <a:t>de </a:t>
            </a:r>
            <a:r>
              <a:rPr spc="-5" dirty="0">
                <a:solidFill>
                  <a:srgbClr val="1F487C"/>
                </a:solidFill>
              </a:rPr>
              <a:t>tsunamis,</a:t>
            </a:r>
            <a:r>
              <a:rPr spc="-45" dirty="0">
                <a:solidFill>
                  <a:srgbClr val="1F487C"/>
                </a:solidFill>
              </a:rPr>
              <a:t> </a:t>
            </a:r>
            <a:r>
              <a:rPr spc="-5" dirty="0">
                <a:solidFill>
                  <a:srgbClr val="1F487C"/>
                </a:solidFill>
              </a:rPr>
              <a:t>mediante  </a:t>
            </a:r>
            <a:r>
              <a:rPr dirty="0">
                <a:solidFill>
                  <a:srgbClr val="1F487C"/>
                </a:solidFill>
              </a:rPr>
              <a:t>restauración de</a:t>
            </a:r>
            <a:r>
              <a:rPr spc="-85" dirty="0">
                <a:solidFill>
                  <a:srgbClr val="1F487C"/>
                </a:solidFill>
              </a:rPr>
              <a:t> </a:t>
            </a:r>
            <a:r>
              <a:rPr spc="-5" dirty="0">
                <a:solidFill>
                  <a:srgbClr val="1F487C"/>
                </a:solidFill>
              </a:rPr>
              <a:t>manglares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48660" y="5029200"/>
            <a:ext cx="4547235" cy="952824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69"/>
              </a:spcBef>
            </a:pPr>
            <a:r>
              <a:rPr sz="2400" i="1" spc="-5" dirty="0">
                <a:solidFill>
                  <a:srgbClr val="1F487C"/>
                </a:solidFill>
                <a:latin typeface="Arial"/>
                <a:cs typeface="Arial"/>
              </a:rPr>
              <a:t>Bertha Cecilia </a:t>
            </a:r>
            <a:r>
              <a:rPr sz="2400" i="1" dirty="0">
                <a:solidFill>
                  <a:srgbClr val="1F487C"/>
                </a:solidFill>
                <a:latin typeface="Arial"/>
                <a:cs typeface="Arial"/>
              </a:rPr>
              <a:t>García</a:t>
            </a:r>
            <a:r>
              <a:rPr sz="2400" i="1" spc="-20" dirty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1F487C"/>
                </a:solidFill>
                <a:latin typeface="Arial"/>
                <a:cs typeface="Arial"/>
              </a:rPr>
              <a:t>Cienfuegos</a:t>
            </a:r>
            <a:endParaRPr sz="2400">
              <a:latin typeface="Arial"/>
              <a:cs typeface="Arial"/>
            </a:endParaRPr>
          </a:p>
          <a:p>
            <a:pPr marR="104139" algn="ctr">
              <a:lnSpc>
                <a:spcPct val="100000"/>
              </a:lnSpc>
              <a:spcBef>
                <a:spcPts val="775"/>
              </a:spcBef>
            </a:pPr>
            <a:r>
              <a:rPr sz="2400" i="1" spc="-5" dirty="0">
                <a:solidFill>
                  <a:srgbClr val="1F487C"/>
                </a:solidFill>
                <a:latin typeface="Arial"/>
                <a:cs typeface="Arial"/>
              </a:rPr>
              <a:t>Félix Enrique Alcoser</a:t>
            </a:r>
            <a:r>
              <a:rPr sz="2400" i="1" spc="-45" dirty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2400" i="1" spc="-40" dirty="0">
                <a:solidFill>
                  <a:srgbClr val="1F487C"/>
                </a:solidFill>
                <a:latin typeface="Arial"/>
                <a:cs typeface="Arial"/>
              </a:rPr>
              <a:t>Torres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20506" y="6173216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400800" y="3886200"/>
            <a:ext cx="957071" cy="1066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lang="es-PE" smtClean="0"/>
              <a:pPr marL="25400">
                <a:lnSpc>
                  <a:spcPct val="100000"/>
                </a:lnSpc>
                <a:spcBef>
                  <a:spcPts val="330"/>
                </a:spcBef>
              </a:pPr>
              <a:t>1</a:t>
            </a:fld>
            <a:endParaRPr lang="es-PE" dirty="0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410"/>
              </a:lnSpc>
            </a:pPr>
            <a:r>
              <a:rPr lang="es-PE" spc="-5" smtClean="0"/>
              <a:t>Garcia </a:t>
            </a:r>
            <a:r>
              <a:rPr lang="es-PE" smtClean="0"/>
              <a:t>&amp;</a:t>
            </a:r>
            <a:r>
              <a:rPr lang="es-PE" spc="-85" smtClean="0"/>
              <a:t> </a:t>
            </a:r>
            <a:r>
              <a:rPr lang="es-PE" spc="-5" smtClean="0"/>
              <a:t>Alcoser</a:t>
            </a:r>
            <a:endParaRPr lang="es-PE" spc="-5" dirty="0"/>
          </a:p>
        </p:txBody>
      </p:sp>
      <p:pic>
        <p:nvPicPr>
          <p:cNvPr id="6" name="Picture 2" descr="C:\Users\Bertha Cecilia\Desktop\45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0"/>
            <a:ext cx="746760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8653" y="461899"/>
            <a:ext cx="172656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60" dirty="0"/>
              <a:t>Desafío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10309"/>
            <a:ext cx="3739515" cy="40373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0" dirty="0">
                <a:latin typeface="Arial"/>
                <a:cs typeface="Arial"/>
              </a:rPr>
              <a:t>Mejorar </a:t>
            </a:r>
            <a:r>
              <a:rPr sz="2800" spc="-75" dirty="0">
                <a:latin typeface="Arial"/>
                <a:cs typeface="Arial"/>
              </a:rPr>
              <a:t>el </a:t>
            </a:r>
            <a:r>
              <a:rPr sz="2800" spc="-80" dirty="0">
                <a:latin typeface="Arial"/>
                <a:cs typeface="Arial"/>
              </a:rPr>
              <a:t>potencial</a:t>
            </a:r>
            <a:r>
              <a:rPr sz="2800" spc="-310" dirty="0">
                <a:latin typeface="Arial"/>
                <a:cs typeface="Arial"/>
              </a:rPr>
              <a:t> </a:t>
            </a:r>
            <a:r>
              <a:rPr sz="2800" spc="-135" dirty="0">
                <a:latin typeface="Arial"/>
                <a:cs typeface="Arial"/>
              </a:rPr>
              <a:t>de  </a:t>
            </a:r>
            <a:r>
              <a:rPr sz="2800" spc="-170" dirty="0">
                <a:latin typeface="Arial"/>
                <a:cs typeface="Arial"/>
              </a:rPr>
              <a:t>las </a:t>
            </a:r>
            <a:r>
              <a:rPr sz="2800" spc="-300" dirty="0">
                <a:latin typeface="Arial"/>
                <a:cs typeface="Arial"/>
              </a:rPr>
              <a:t>SbN </a:t>
            </a:r>
            <a:r>
              <a:rPr sz="2800" spc="-130" dirty="0">
                <a:latin typeface="Arial"/>
                <a:cs typeface="Arial"/>
              </a:rPr>
              <a:t>en </a:t>
            </a:r>
            <a:r>
              <a:rPr sz="2800" spc="-75" dirty="0">
                <a:latin typeface="Arial"/>
                <a:cs typeface="Arial"/>
              </a:rPr>
              <a:t>el </a:t>
            </a:r>
            <a:r>
              <a:rPr sz="2800" spc="-80" dirty="0">
                <a:latin typeface="Arial"/>
                <a:cs typeface="Arial"/>
              </a:rPr>
              <a:t>contexto  </a:t>
            </a:r>
            <a:r>
              <a:rPr sz="2800" spc="-130" dirty="0">
                <a:latin typeface="Arial"/>
                <a:cs typeface="Arial"/>
              </a:rPr>
              <a:t>de </a:t>
            </a:r>
            <a:r>
              <a:rPr sz="2800" spc="-100" dirty="0">
                <a:latin typeface="Arial"/>
                <a:cs typeface="Arial"/>
              </a:rPr>
              <a:t>la </a:t>
            </a:r>
            <a:r>
              <a:rPr sz="2800" spc="-105" dirty="0">
                <a:latin typeface="Arial"/>
                <a:cs typeface="Arial"/>
              </a:rPr>
              <a:t>reducción </a:t>
            </a:r>
            <a:r>
              <a:rPr sz="2800" spc="-130" dirty="0">
                <a:latin typeface="Arial"/>
                <a:cs typeface="Arial"/>
              </a:rPr>
              <a:t>de </a:t>
            </a:r>
            <a:r>
              <a:rPr sz="2800" spc="-100" dirty="0">
                <a:latin typeface="Arial"/>
                <a:cs typeface="Arial"/>
              </a:rPr>
              <a:t>la  </a:t>
            </a:r>
            <a:r>
              <a:rPr sz="2800" spc="-85" dirty="0">
                <a:latin typeface="Arial"/>
                <a:cs typeface="Arial"/>
              </a:rPr>
              <a:t>variabilidad </a:t>
            </a:r>
            <a:r>
              <a:rPr sz="2800" spc="-135" dirty="0">
                <a:latin typeface="Arial"/>
                <a:cs typeface="Arial"/>
              </a:rPr>
              <a:t>y </a:t>
            </a:r>
            <a:r>
              <a:rPr sz="2800" spc="-75" dirty="0">
                <a:latin typeface="Arial"/>
                <a:cs typeface="Arial"/>
              </a:rPr>
              <a:t>el</a:t>
            </a:r>
            <a:r>
              <a:rPr sz="2800" spc="-229" dirty="0">
                <a:latin typeface="Arial"/>
                <a:cs typeface="Arial"/>
              </a:rPr>
              <a:t> </a:t>
            </a:r>
            <a:r>
              <a:rPr sz="2800" spc="-120" dirty="0">
                <a:latin typeface="Arial"/>
                <a:cs typeface="Arial"/>
              </a:rPr>
              <a:t>riesgo.</a:t>
            </a:r>
            <a:endParaRPr sz="2800">
              <a:latin typeface="Arial"/>
              <a:cs typeface="Arial"/>
            </a:endParaRPr>
          </a:p>
          <a:p>
            <a:pPr marL="355600" marR="78105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55" dirty="0">
                <a:latin typeface="Arial"/>
                <a:cs typeface="Arial"/>
              </a:rPr>
              <a:t>Restauración </a:t>
            </a:r>
            <a:r>
              <a:rPr sz="2800" spc="-140" dirty="0">
                <a:latin typeface="Arial"/>
                <a:cs typeface="Arial"/>
              </a:rPr>
              <a:t>ecológica  </a:t>
            </a:r>
            <a:r>
              <a:rPr sz="2800" spc="-130" dirty="0">
                <a:latin typeface="Arial"/>
                <a:cs typeface="Arial"/>
              </a:rPr>
              <a:t>de</a:t>
            </a:r>
            <a:r>
              <a:rPr sz="2800" spc="-145" dirty="0">
                <a:latin typeface="Arial"/>
                <a:cs typeface="Arial"/>
              </a:rPr>
              <a:t> manglares</a:t>
            </a:r>
            <a:endParaRPr sz="2800">
              <a:latin typeface="Arial"/>
              <a:cs typeface="Arial"/>
            </a:endParaRPr>
          </a:p>
          <a:p>
            <a:pPr marL="355600" marR="1143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65" dirty="0">
                <a:latin typeface="Arial"/>
                <a:cs typeface="Arial"/>
              </a:rPr>
              <a:t>Reducción </a:t>
            </a:r>
            <a:r>
              <a:rPr sz="2800" spc="-95" dirty="0">
                <a:latin typeface="Arial"/>
                <a:cs typeface="Arial"/>
              </a:rPr>
              <a:t>proactiva </a:t>
            </a:r>
            <a:r>
              <a:rPr sz="2800" spc="-135" dirty="0">
                <a:latin typeface="Arial"/>
                <a:cs typeface="Arial"/>
              </a:rPr>
              <a:t>de  </a:t>
            </a:r>
            <a:r>
              <a:rPr sz="2800" spc="-125" dirty="0">
                <a:latin typeface="Arial"/>
                <a:cs typeface="Arial"/>
              </a:rPr>
              <a:t>los </a:t>
            </a:r>
            <a:r>
              <a:rPr sz="2800" spc="-155" dirty="0">
                <a:latin typeface="Arial"/>
                <a:cs typeface="Arial"/>
              </a:rPr>
              <a:t>riesgos </a:t>
            </a:r>
            <a:r>
              <a:rPr sz="2800" spc="-140" dirty="0">
                <a:latin typeface="Arial"/>
                <a:cs typeface="Arial"/>
              </a:rPr>
              <a:t>para </a:t>
            </a:r>
            <a:r>
              <a:rPr sz="2800" spc="-60" dirty="0">
                <a:latin typeface="Arial"/>
                <a:cs typeface="Arial"/>
              </a:rPr>
              <a:t>evitar  </a:t>
            </a:r>
            <a:r>
              <a:rPr sz="2800" spc="-125" dirty="0">
                <a:latin typeface="Arial"/>
                <a:cs typeface="Arial"/>
              </a:rPr>
              <a:t>los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spc="-165" dirty="0">
                <a:latin typeface="Arial"/>
                <a:cs typeface="Arial"/>
              </a:rPr>
              <a:t>desastres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58384" y="1642872"/>
            <a:ext cx="3328416" cy="3787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lang="es-PE" smtClean="0"/>
              <a:pPr marL="25400">
                <a:lnSpc>
                  <a:spcPct val="100000"/>
                </a:lnSpc>
                <a:spcBef>
                  <a:spcPts val="330"/>
                </a:spcBef>
              </a:pPr>
              <a:t>10</a:t>
            </a:fld>
            <a:endParaRPr lang="es-PE" dirty="0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410"/>
              </a:lnSpc>
            </a:pPr>
            <a:r>
              <a:rPr lang="es-PE" spc="-5" smtClean="0"/>
              <a:t>Garcia </a:t>
            </a:r>
            <a:r>
              <a:rPr lang="es-PE" smtClean="0"/>
              <a:t>&amp;</a:t>
            </a:r>
            <a:r>
              <a:rPr lang="es-PE" spc="-85" smtClean="0"/>
              <a:t> </a:t>
            </a:r>
            <a:r>
              <a:rPr lang="es-PE" spc="-5" smtClean="0"/>
              <a:t>Alcoser</a:t>
            </a:r>
            <a:endParaRPr lang="es-PE"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6745" y="721636"/>
            <a:ext cx="4086860" cy="1805305"/>
          </a:xfrm>
          <a:prstGeom prst="rect">
            <a:avLst/>
          </a:prstGeom>
        </p:spPr>
        <p:txBody>
          <a:bodyPr vert="horz" wrap="square" lIns="0" tIns="148590" rIns="0" bIns="0" rtlCol="0">
            <a:spAutoFit/>
          </a:bodyPr>
          <a:lstStyle/>
          <a:p>
            <a:pPr marL="1136015">
              <a:lnSpc>
                <a:spcPct val="100000"/>
              </a:lnSpc>
              <a:spcBef>
                <a:spcPts val="1170"/>
              </a:spcBef>
            </a:pPr>
            <a:r>
              <a:rPr sz="4000" spc="-540" dirty="0"/>
              <a:t>GRACIAS</a:t>
            </a:r>
            <a:endParaRPr sz="4000"/>
          </a:p>
          <a:p>
            <a:pPr marL="12700" marR="5080" algn="ctr">
              <a:lnSpc>
                <a:spcPct val="120000"/>
              </a:lnSpc>
              <a:spcBef>
                <a:spcPts val="75"/>
              </a:spcBef>
            </a:pPr>
            <a:r>
              <a:rPr sz="2800" u="heavy" spc="-1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bgarciac@untumbes.edu.pe </a:t>
            </a:r>
            <a:r>
              <a:rPr sz="2800" spc="-135" dirty="0">
                <a:solidFill>
                  <a:srgbClr val="0000FF"/>
                </a:solidFill>
              </a:rPr>
              <a:t> </a:t>
            </a:r>
            <a:r>
              <a:rPr sz="2800" u="heavy" spc="-1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falcocer@untumbes.edu.pe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2429255" y="3000755"/>
            <a:ext cx="4879848" cy="31424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lang="es-PE" smtClean="0"/>
              <a:pPr marL="25400">
                <a:lnSpc>
                  <a:spcPct val="100000"/>
                </a:lnSpc>
                <a:spcBef>
                  <a:spcPts val="330"/>
                </a:spcBef>
              </a:pPr>
              <a:t>11</a:t>
            </a:fld>
            <a:endParaRPr lang="es-PE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410"/>
              </a:lnSpc>
            </a:pPr>
            <a:r>
              <a:rPr lang="es-PE" spc="-5" smtClean="0"/>
              <a:t>Garcia </a:t>
            </a:r>
            <a:r>
              <a:rPr lang="es-PE" smtClean="0"/>
              <a:t>&amp;</a:t>
            </a:r>
            <a:r>
              <a:rPr lang="es-PE" spc="-85" smtClean="0"/>
              <a:t> </a:t>
            </a:r>
            <a:r>
              <a:rPr lang="es-PE" spc="-5" smtClean="0"/>
              <a:t>Alcoser</a:t>
            </a:r>
            <a:endParaRPr lang="es-PE"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571244"/>
            <a:ext cx="2615184" cy="26441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08501" y="1523961"/>
            <a:ext cx="4511675" cy="395287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2800" spc="-95" dirty="0">
                <a:latin typeface="Arial"/>
                <a:cs typeface="Arial"/>
              </a:rPr>
              <a:t>Villa </a:t>
            </a:r>
            <a:r>
              <a:rPr sz="2800" spc="-100" dirty="0">
                <a:latin typeface="Arial"/>
                <a:cs typeface="Arial"/>
              </a:rPr>
              <a:t>Puerto</a:t>
            </a:r>
            <a:r>
              <a:rPr sz="2800" spc="-190" dirty="0">
                <a:latin typeface="Arial"/>
                <a:cs typeface="Arial"/>
              </a:rPr>
              <a:t> </a:t>
            </a:r>
            <a:r>
              <a:rPr sz="2800" spc="-150" dirty="0">
                <a:latin typeface="Arial"/>
                <a:cs typeface="Arial"/>
              </a:rPr>
              <a:t>Pizarro</a:t>
            </a:r>
            <a:endParaRPr sz="2800">
              <a:latin typeface="Arial"/>
              <a:cs typeface="Arial"/>
            </a:endParaRPr>
          </a:p>
          <a:p>
            <a:pPr marL="93345" marR="2250440" indent="-80645">
              <a:lnSpc>
                <a:spcPct val="12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  <a:tab pos="1825625" algn="l"/>
              </a:tabLst>
            </a:pPr>
            <a:r>
              <a:rPr sz="2800" spc="-190" dirty="0">
                <a:latin typeface="Arial"/>
                <a:cs typeface="Arial"/>
              </a:rPr>
              <a:t>Coo</a:t>
            </a:r>
            <a:r>
              <a:rPr sz="2800" spc="-145" dirty="0">
                <a:latin typeface="Arial"/>
                <a:cs typeface="Arial"/>
              </a:rPr>
              <a:t>r</a:t>
            </a:r>
            <a:r>
              <a:rPr sz="2800" spc="-155" dirty="0">
                <a:latin typeface="Arial"/>
                <a:cs typeface="Arial"/>
              </a:rPr>
              <a:t>denadas  </a:t>
            </a:r>
            <a:r>
              <a:rPr sz="2800" spc="-45" dirty="0">
                <a:latin typeface="Arial"/>
                <a:cs typeface="Arial"/>
              </a:rPr>
              <a:t>03º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80" dirty="0">
                <a:latin typeface="Arial"/>
                <a:cs typeface="Arial"/>
              </a:rPr>
              <a:t>30´47”	</a:t>
            </a:r>
            <a:r>
              <a:rPr sz="2800" spc="-585" dirty="0">
                <a:latin typeface="Arial"/>
                <a:cs typeface="Arial"/>
              </a:rPr>
              <a:t>S  </a:t>
            </a:r>
            <a:r>
              <a:rPr sz="2800" spc="-45" dirty="0">
                <a:latin typeface="Arial"/>
                <a:cs typeface="Arial"/>
              </a:rPr>
              <a:t>80º </a:t>
            </a:r>
            <a:r>
              <a:rPr sz="2800" spc="-70" dirty="0">
                <a:latin typeface="Arial"/>
                <a:cs typeface="Arial"/>
              </a:rPr>
              <a:t>24’ </a:t>
            </a:r>
            <a:r>
              <a:rPr sz="2800" spc="-15" dirty="0">
                <a:latin typeface="Arial"/>
                <a:cs typeface="Arial"/>
              </a:rPr>
              <a:t>12”</a:t>
            </a:r>
            <a:r>
              <a:rPr sz="2800" spc="-320" dirty="0">
                <a:latin typeface="Arial"/>
                <a:cs typeface="Arial"/>
              </a:rPr>
              <a:t> </a:t>
            </a:r>
            <a:r>
              <a:rPr sz="2800" spc="-155" dirty="0">
                <a:latin typeface="Arial"/>
                <a:cs typeface="Arial"/>
              </a:rPr>
              <a:t>W</a:t>
            </a:r>
            <a:endParaRPr sz="2800">
              <a:latin typeface="Arial"/>
              <a:cs typeface="Arial"/>
            </a:endParaRPr>
          </a:p>
          <a:p>
            <a:pPr marL="254635">
              <a:lnSpc>
                <a:spcPct val="100000"/>
              </a:lnSpc>
              <a:spcBef>
                <a:spcPts val="675"/>
              </a:spcBef>
            </a:pPr>
            <a:r>
              <a:rPr sz="2800" spc="-195" dirty="0">
                <a:latin typeface="Arial"/>
                <a:cs typeface="Arial"/>
              </a:rPr>
              <a:t>“Es </a:t>
            </a:r>
            <a:r>
              <a:rPr sz="2800" spc="-120" dirty="0">
                <a:latin typeface="Arial"/>
                <a:cs typeface="Arial"/>
              </a:rPr>
              <a:t>mucho </a:t>
            </a:r>
            <a:r>
              <a:rPr sz="2800" spc="-210" dirty="0">
                <a:latin typeface="Arial"/>
                <a:cs typeface="Arial"/>
              </a:rPr>
              <a:t>más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spc="-80" dirty="0">
                <a:latin typeface="Arial"/>
                <a:cs typeface="Arial"/>
              </a:rPr>
              <a:t>fácil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800" spc="-114" dirty="0">
                <a:latin typeface="Arial"/>
                <a:cs typeface="Arial"/>
              </a:rPr>
              <a:t>preservar </a:t>
            </a:r>
            <a:r>
              <a:rPr sz="2800" spc="-125" dirty="0">
                <a:latin typeface="Arial"/>
                <a:cs typeface="Arial"/>
              </a:rPr>
              <a:t>los</a:t>
            </a:r>
            <a:r>
              <a:rPr sz="2800" spc="-170" dirty="0">
                <a:latin typeface="Arial"/>
                <a:cs typeface="Arial"/>
              </a:rPr>
              <a:t> </a:t>
            </a:r>
            <a:r>
              <a:rPr sz="2800" spc="-150" dirty="0">
                <a:latin typeface="Arial"/>
                <a:cs typeface="Arial"/>
              </a:rPr>
              <a:t>manglares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800" spc="-90" dirty="0">
                <a:latin typeface="Arial"/>
                <a:cs typeface="Arial"/>
              </a:rPr>
              <a:t>intactos </a:t>
            </a:r>
            <a:r>
              <a:rPr sz="2800" spc="-120" dirty="0">
                <a:latin typeface="Arial"/>
                <a:cs typeface="Arial"/>
              </a:rPr>
              <a:t>que </a:t>
            </a:r>
            <a:r>
              <a:rPr sz="2800" spc="-70" dirty="0">
                <a:latin typeface="Arial"/>
                <a:cs typeface="Arial"/>
              </a:rPr>
              <a:t>plantar</a:t>
            </a:r>
            <a:r>
              <a:rPr sz="2800" spc="-215" dirty="0">
                <a:latin typeface="Arial"/>
                <a:cs typeface="Arial"/>
              </a:rPr>
              <a:t> </a:t>
            </a:r>
            <a:r>
              <a:rPr sz="2800" spc="-105" dirty="0">
                <a:latin typeface="Arial"/>
                <a:cs typeface="Arial"/>
              </a:rPr>
              <a:t>nuevos”</a:t>
            </a:r>
            <a:endParaRPr sz="2800">
              <a:latin typeface="Arial"/>
              <a:cs typeface="Arial"/>
            </a:endParaRPr>
          </a:p>
          <a:p>
            <a:pPr marL="417830">
              <a:lnSpc>
                <a:spcPct val="100000"/>
              </a:lnSpc>
              <a:spcBef>
                <a:spcPts val="670"/>
              </a:spcBef>
            </a:pPr>
            <a:r>
              <a:rPr sz="2800" spc="-245" dirty="0">
                <a:latin typeface="Arial"/>
                <a:cs typeface="Arial"/>
              </a:rPr>
              <a:t>G. </a:t>
            </a:r>
            <a:r>
              <a:rPr sz="2800" spc="-105" dirty="0">
                <a:latin typeface="Arial"/>
                <a:cs typeface="Arial"/>
              </a:rPr>
              <a:t>Grimsditch </a:t>
            </a:r>
            <a:r>
              <a:rPr sz="2800" spc="-80" dirty="0">
                <a:latin typeface="Arial"/>
                <a:cs typeface="Arial"/>
              </a:rPr>
              <a:t>-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265" dirty="0">
                <a:latin typeface="Arial"/>
                <a:cs typeface="Arial"/>
              </a:rPr>
              <a:t>ONU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9872" y="4466844"/>
            <a:ext cx="2572512" cy="19629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lang="es-PE" smtClean="0"/>
              <a:pPr marL="25400">
                <a:lnSpc>
                  <a:spcPct val="100000"/>
                </a:lnSpc>
                <a:spcBef>
                  <a:spcPts val="330"/>
                </a:spcBef>
              </a:pPr>
              <a:t>2</a:t>
            </a:fld>
            <a:endParaRPr lang="es-PE" dirty="0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410"/>
              </a:lnSpc>
            </a:pPr>
            <a:r>
              <a:rPr lang="es-PE" spc="-5" smtClean="0"/>
              <a:t>Garcia </a:t>
            </a:r>
            <a:r>
              <a:rPr lang="es-PE" smtClean="0"/>
              <a:t>&amp;</a:t>
            </a:r>
            <a:r>
              <a:rPr lang="es-PE" spc="-85" smtClean="0"/>
              <a:t> </a:t>
            </a:r>
            <a:r>
              <a:rPr lang="es-PE" spc="-5" smtClean="0"/>
              <a:t>Alcoser</a:t>
            </a:r>
            <a:endParaRPr lang="es-PE"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2999" y="1071352"/>
            <a:ext cx="6983369" cy="47862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lang="es-PE" smtClean="0"/>
              <a:pPr marL="25400">
                <a:lnSpc>
                  <a:spcPct val="100000"/>
                </a:lnSpc>
                <a:spcBef>
                  <a:spcPts val="330"/>
                </a:spcBef>
              </a:pPr>
              <a:t>3</a:t>
            </a:fld>
            <a:endParaRPr lang="es-PE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410"/>
              </a:lnSpc>
            </a:pPr>
            <a:r>
              <a:rPr lang="es-PE" spc="-5" smtClean="0"/>
              <a:t>Garcia </a:t>
            </a:r>
            <a:r>
              <a:rPr lang="es-PE" smtClean="0"/>
              <a:t>&amp;</a:t>
            </a:r>
            <a:r>
              <a:rPr lang="es-PE" spc="-85" smtClean="0"/>
              <a:t> </a:t>
            </a:r>
            <a:r>
              <a:rPr lang="es-PE" spc="-5" smtClean="0"/>
              <a:t>Alcoser</a:t>
            </a:r>
            <a:endParaRPr lang="es-PE"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10309"/>
            <a:ext cx="3667760" cy="3781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73025" indent="-3429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</a:tabLst>
            </a:pPr>
            <a:r>
              <a:rPr sz="2800" spc="-165" dirty="0">
                <a:latin typeface="Arial"/>
                <a:cs typeface="Arial"/>
              </a:rPr>
              <a:t>Soluciones </a:t>
            </a:r>
            <a:r>
              <a:rPr sz="2800" spc="-210" dirty="0">
                <a:latin typeface="Arial"/>
                <a:cs typeface="Arial"/>
              </a:rPr>
              <a:t>basadas </a:t>
            </a:r>
            <a:r>
              <a:rPr sz="2800" spc="-130" dirty="0">
                <a:latin typeface="Arial"/>
                <a:cs typeface="Arial"/>
              </a:rPr>
              <a:t>en  </a:t>
            </a:r>
            <a:r>
              <a:rPr sz="2800" spc="-100" dirty="0">
                <a:latin typeface="Arial"/>
                <a:cs typeface="Arial"/>
              </a:rPr>
              <a:t>la </a:t>
            </a:r>
            <a:r>
              <a:rPr sz="2800" spc="-125" dirty="0">
                <a:latin typeface="Arial"/>
                <a:cs typeface="Arial"/>
              </a:rPr>
              <a:t>naturaleza </a:t>
            </a:r>
            <a:r>
              <a:rPr sz="2800" spc="-300" dirty="0">
                <a:latin typeface="Arial"/>
                <a:cs typeface="Arial"/>
              </a:rPr>
              <a:t>SbN </a:t>
            </a:r>
            <a:r>
              <a:rPr sz="2800" spc="-140" dirty="0">
                <a:latin typeface="Arial"/>
                <a:cs typeface="Arial"/>
              </a:rPr>
              <a:t>para  </a:t>
            </a:r>
            <a:r>
              <a:rPr sz="2800" spc="-100" dirty="0">
                <a:latin typeface="Arial"/>
                <a:cs typeface="Arial"/>
              </a:rPr>
              <a:t>la</a:t>
            </a:r>
            <a:r>
              <a:rPr sz="2800" spc="-145" dirty="0">
                <a:latin typeface="Arial"/>
                <a:cs typeface="Arial"/>
              </a:rPr>
              <a:t> </a:t>
            </a:r>
            <a:r>
              <a:rPr sz="2800" spc="-405" dirty="0">
                <a:latin typeface="Arial"/>
                <a:cs typeface="Arial"/>
              </a:rPr>
              <a:t>GRD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75" dirty="0">
                <a:latin typeface="Arial"/>
                <a:cs typeface="Arial"/>
              </a:rPr>
              <a:t>Vivir </a:t>
            </a:r>
            <a:r>
              <a:rPr sz="2800" spc="-140" dirty="0">
                <a:latin typeface="Arial"/>
                <a:cs typeface="Arial"/>
              </a:rPr>
              <a:t>con</a:t>
            </a:r>
            <a:r>
              <a:rPr sz="2800" spc="-220" dirty="0">
                <a:latin typeface="Arial"/>
                <a:cs typeface="Arial"/>
              </a:rPr>
              <a:t> </a:t>
            </a:r>
            <a:r>
              <a:rPr sz="2800" spc="-120" dirty="0">
                <a:latin typeface="Arial"/>
                <a:cs typeface="Arial"/>
              </a:rPr>
              <a:t>inundaciones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10" dirty="0">
                <a:latin typeface="Arial"/>
                <a:cs typeface="Arial"/>
              </a:rPr>
              <a:t>“Estar</a:t>
            </a:r>
            <a:r>
              <a:rPr sz="2800" spc="-140" dirty="0">
                <a:latin typeface="Arial"/>
                <a:cs typeface="Arial"/>
              </a:rPr>
              <a:t> </a:t>
            </a:r>
            <a:r>
              <a:rPr sz="2800" spc="-95" dirty="0">
                <a:latin typeface="Arial"/>
                <a:cs typeface="Arial"/>
              </a:rPr>
              <a:t>preparados”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70" dirty="0">
                <a:latin typeface="Arial"/>
                <a:cs typeface="Arial"/>
              </a:rPr>
              <a:t>Enfoques</a:t>
            </a:r>
            <a:r>
              <a:rPr sz="2800" spc="-200" dirty="0">
                <a:latin typeface="Arial"/>
                <a:cs typeface="Arial"/>
              </a:rPr>
              <a:t> </a:t>
            </a:r>
            <a:r>
              <a:rPr sz="2800" spc="-95" dirty="0">
                <a:latin typeface="Arial"/>
                <a:cs typeface="Arial"/>
              </a:rPr>
              <a:t>estructurales</a:t>
            </a:r>
            <a:endParaRPr sz="2800">
              <a:latin typeface="Arial"/>
              <a:cs typeface="Arial"/>
            </a:endParaRPr>
          </a:p>
          <a:p>
            <a:pPr marL="355600" marR="142240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70" dirty="0">
                <a:latin typeface="Arial"/>
                <a:cs typeface="Arial"/>
              </a:rPr>
              <a:t>Enfoques </a:t>
            </a:r>
            <a:r>
              <a:rPr sz="2800" spc="-95" dirty="0">
                <a:latin typeface="Arial"/>
                <a:cs typeface="Arial"/>
              </a:rPr>
              <a:t>no  </a:t>
            </a:r>
            <a:r>
              <a:rPr sz="2800" spc="-250" dirty="0">
                <a:latin typeface="Arial"/>
                <a:cs typeface="Arial"/>
              </a:rPr>
              <a:t>e</a:t>
            </a:r>
            <a:r>
              <a:rPr sz="2800" spc="-260" dirty="0">
                <a:latin typeface="Arial"/>
                <a:cs typeface="Arial"/>
              </a:rPr>
              <a:t>s</a:t>
            </a:r>
            <a:r>
              <a:rPr sz="2800" dirty="0">
                <a:latin typeface="Arial"/>
                <a:cs typeface="Arial"/>
              </a:rPr>
              <a:t>tructu</a:t>
            </a:r>
            <a:r>
              <a:rPr sz="2800" spc="-65" dirty="0">
                <a:latin typeface="Arial"/>
                <a:cs typeface="Arial"/>
              </a:rPr>
              <a:t>r</a:t>
            </a:r>
            <a:r>
              <a:rPr sz="2800" spc="-170" dirty="0">
                <a:latin typeface="Arial"/>
                <a:cs typeface="Arial"/>
              </a:rPr>
              <a:t>ales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58384" y="1786127"/>
            <a:ext cx="3467100" cy="3572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lang="es-PE" smtClean="0"/>
              <a:pPr marL="25400">
                <a:lnSpc>
                  <a:spcPct val="100000"/>
                </a:lnSpc>
                <a:spcBef>
                  <a:spcPts val="330"/>
                </a:spcBef>
              </a:pPr>
              <a:t>4</a:t>
            </a:fld>
            <a:endParaRPr lang="es-PE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410"/>
              </a:lnSpc>
            </a:pPr>
            <a:r>
              <a:rPr lang="es-PE" spc="-5" smtClean="0"/>
              <a:t>Garcia </a:t>
            </a:r>
            <a:r>
              <a:rPr lang="es-PE" smtClean="0"/>
              <a:t>&amp;</a:t>
            </a:r>
            <a:r>
              <a:rPr lang="es-PE" spc="-85" smtClean="0"/>
              <a:t> </a:t>
            </a:r>
            <a:r>
              <a:rPr lang="es-PE" spc="-5" smtClean="0"/>
              <a:t>Alcoser</a:t>
            </a:r>
            <a:endParaRPr lang="es-PE"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10309"/>
            <a:ext cx="4408805" cy="3525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85" dirty="0">
                <a:latin typeface="Arial"/>
                <a:cs typeface="Arial"/>
              </a:rPr>
              <a:t>Defensa </a:t>
            </a:r>
            <a:r>
              <a:rPr sz="2800" spc="-70" dirty="0">
                <a:latin typeface="Arial"/>
                <a:cs typeface="Arial"/>
              </a:rPr>
              <a:t>natural </a:t>
            </a:r>
            <a:r>
              <a:rPr sz="2800" spc="-130" dirty="0">
                <a:latin typeface="Arial"/>
                <a:cs typeface="Arial"/>
              </a:rPr>
              <a:t>de </a:t>
            </a:r>
            <a:r>
              <a:rPr sz="2800" spc="-100" dirty="0">
                <a:latin typeface="Arial"/>
                <a:cs typeface="Arial"/>
              </a:rPr>
              <a:t>la </a:t>
            </a:r>
            <a:r>
              <a:rPr sz="2800" spc="-135" dirty="0">
                <a:latin typeface="Arial"/>
                <a:cs typeface="Arial"/>
              </a:rPr>
              <a:t>costa:  </a:t>
            </a:r>
            <a:r>
              <a:rPr sz="2800" spc="-120" dirty="0">
                <a:latin typeface="Arial"/>
                <a:cs typeface="Arial"/>
              </a:rPr>
              <a:t>reducen </a:t>
            </a:r>
            <a:r>
              <a:rPr sz="2800" spc="-100" dirty="0">
                <a:latin typeface="Arial"/>
                <a:cs typeface="Arial"/>
              </a:rPr>
              <a:t>la </a:t>
            </a:r>
            <a:r>
              <a:rPr sz="2800" spc="-105" dirty="0">
                <a:latin typeface="Arial"/>
                <a:cs typeface="Arial"/>
              </a:rPr>
              <a:t>erosión,</a:t>
            </a:r>
            <a:r>
              <a:rPr sz="2800" spc="-195" dirty="0">
                <a:latin typeface="Arial"/>
                <a:cs typeface="Arial"/>
              </a:rPr>
              <a:t> </a:t>
            </a:r>
            <a:r>
              <a:rPr sz="2800" spc="-110" dirty="0">
                <a:latin typeface="Arial"/>
                <a:cs typeface="Arial"/>
              </a:rPr>
              <a:t>atenúan  </a:t>
            </a:r>
            <a:r>
              <a:rPr sz="2800" spc="-170" dirty="0">
                <a:latin typeface="Arial"/>
                <a:cs typeface="Arial"/>
              </a:rPr>
              <a:t>las </a:t>
            </a:r>
            <a:r>
              <a:rPr sz="2800" spc="-155" dirty="0">
                <a:latin typeface="Arial"/>
                <a:cs typeface="Arial"/>
              </a:rPr>
              <a:t>olas </a:t>
            </a:r>
            <a:r>
              <a:rPr sz="2800" spc="-114" dirty="0">
                <a:latin typeface="Arial"/>
                <a:cs typeface="Arial"/>
              </a:rPr>
              <a:t>(y </a:t>
            </a:r>
            <a:r>
              <a:rPr sz="2800" spc="-125" dirty="0">
                <a:latin typeface="Arial"/>
                <a:cs typeface="Arial"/>
              </a:rPr>
              <a:t>los </a:t>
            </a:r>
            <a:r>
              <a:rPr sz="2800" spc="-114" dirty="0">
                <a:latin typeface="Arial"/>
                <a:cs typeface="Arial"/>
              </a:rPr>
              <a:t>tsunamis) </a:t>
            </a:r>
            <a:r>
              <a:rPr sz="2800" spc="-135" dirty="0">
                <a:latin typeface="Arial"/>
                <a:cs typeface="Arial"/>
              </a:rPr>
              <a:t>y  </a:t>
            </a:r>
            <a:r>
              <a:rPr sz="2800" spc="-120" dirty="0">
                <a:latin typeface="Arial"/>
                <a:cs typeface="Arial"/>
              </a:rPr>
              <a:t>reducen </a:t>
            </a:r>
            <a:r>
              <a:rPr sz="2800" spc="-100" dirty="0">
                <a:latin typeface="Arial"/>
                <a:cs typeface="Arial"/>
              </a:rPr>
              <a:t>la </a:t>
            </a:r>
            <a:r>
              <a:rPr sz="2800" spc="-65" dirty="0">
                <a:latin typeface="Arial"/>
                <a:cs typeface="Arial"/>
              </a:rPr>
              <a:t>altura </a:t>
            </a:r>
            <a:r>
              <a:rPr sz="2800" spc="-130" dirty="0">
                <a:latin typeface="Arial"/>
                <a:cs typeface="Arial"/>
              </a:rPr>
              <a:t>de </a:t>
            </a:r>
            <a:r>
              <a:rPr sz="2800" spc="-170" dirty="0">
                <a:latin typeface="Arial"/>
                <a:cs typeface="Arial"/>
              </a:rPr>
              <a:t>las  </a:t>
            </a:r>
            <a:r>
              <a:rPr sz="2800" spc="-135" dirty="0">
                <a:latin typeface="Arial"/>
                <a:cs typeface="Arial"/>
              </a:rPr>
              <a:t>marejadas.</a:t>
            </a:r>
            <a:endParaRPr sz="2800">
              <a:latin typeface="Arial"/>
              <a:cs typeface="Arial"/>
            </a:endParaRPr>
          </a:p>
          <a:p>
            <a:pPr marL="355600" marR="472440" indent="-342900">
              <a:lnSpc>
                <a:spcPct val="100000"/>
              </a:lnSpc>
              <a:spcBef>
                <a:spcPts val="68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85" dirty="0">
                <a:latin typeface="Arial"/>
                <a:cs typeface="Arial"/>
              </a:rPr>
              <a:t>Amortigua </a:t>
            </a:r>
            <a:r>
              <a:rPr sz="2800" spc="-75" dirty="0">
                <a:latin typeface="Arial"/>
                <a:cs typeface="Arial"/>
              </a:rPr>
              <a:t>el </a:t>
            </a:r>
            <a:r>
              <a:rPr sz="2800" spc="-80" dirty="0">
                <a:latin typeface="Arial"/>
                <a:cs typeface="Arial"/>
              </a:rPr>
              <a:t>impacto</a:t>
            </a:r>
            <a:r>
              <a:rPr sz="2800" spc="-300" dirty="0">
                <a:latin typeface="Arial"/>
                <a:cs typeface="Arial"/>
              </a:rPr>
              <a:t> </a:t>
            </a:r>
            <a:r>
              <a:rPr sz="2800" spc="-135" dirty="0">
                <a:latin typeface="Arial"/>
                <a:cs typeface="Arial"/>
              </a:rPr>
              <a:t>de  </a:t>
            </a:r>
            <a:r>
              <a:rPr sz="2800" spc="-80" dirty="0">
                <a:latin typeface="Arial"/>
                <a:cs typeface="Arial"/>
              </a:rPr>
              <a:t>tormentas, </a:t>
            </a:r>
            <a:r>
              <a:rPr sz="2800" spc="-160" dirty="0">
                <a:latin typeface="Arial"/>
                <a:cs typeface="Arial"/>
              </a:rPr>
              <a:t>huracanes </a:t>
            </a:r>
            <a:r>
              <a:rPr sz="2800" spc="-135" dirty="0">
                <a:latin typeface="Arial"/>
                <a:cs typeface="Arial"/>
              </a:rPr>
              <a:t>y  </a:t>
            </a:r>
            <a:r>
              <a:rPr sz="2800" spc="-114" dirty="0">
                <a:latin typeface="Arial"/>
                <a:cs typeface="Arial"/>
              </a:rPr>
              <a:t>tsunamis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286500" y="1786127"/>
            <a:ext cx="2400300" cy="20711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286500" y="4072128"/>
            <a:ext cx="2357628" cy="19994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lang="es-PE" smtClean="0"/>
              <a:pPr marL="25400">
                <a:lnSpc>
                  <a:spcPct val="100000"/>
                </a:lnSpc>
                <a:spcBef>
                  <a:spcPts val="330"/>
                </a:spcBef>
              </a:pPr>
              <a:t>5</a:t>
            </a:fld>
            <a:endParaRPr lang="es-PE" dirty="0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410"/>
              </a:lnSpc>
            </a:pPr>
            <a:r>
              <a:rPr lang="es-PE" spc="-5" smtClean="0"/>
              <a:t>Garcia </a:t>
            </a:r>
            <a:r>
              <a:rPr lang="es-PE" smtClean="0"/>
              <a:t>&amp;</a:t>
            </a:r>
            <a:r>
              <a:rPr lang="es-PE" spc="-85" smtClean="0"/>
              <a:t> </a:t>
            </a:r>
            <a:r>
              <a:rPr lang="es-PE" spc="-5" smtClean="0"/>
              <a:t>Alcoser</a:t>
            </a:r>
            <a:endParaRPr lang="es-PE"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0138" y="530478"/>
            <a:ext cx="23628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85" dirty="0"/>
              <a:t>Mecanismos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1911321"/>
            <a:ext cx="7839075" cy="226885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00" dirty="0">
                <a:latin typeface="Arial"/>
                <a:cs typeface="Arial"/>
              </a:rPr>
              <a:t>Agenda </a:t>
            </a:r>
            <a:r>
              <a:rPr sz="3200" spc="-160" dirty="0">
                <a:latin typeface="Arial"/>
                <a:cs typeface="Arial"/>
              </a:rPr>
              <a:t>2030 </a:t>
            </a:r>
            <a:r>
              <a:rPr sz="3200" spc="-155" dirty="0">
                <a:latin typeface="Arial"/>
                <a:cs typeface="Arial"/>
              </a:rPr>
              <a:t>para </a:t>
            </a:r>
            <a:r>
              <a:rPr sz="3200" spc="-85" dirty="0">
                <a:latin typeface="Arial"/>
                <a:cs typeface="Arial"/>
              </a:rPr>
              <a:t>el </a:t>
            </a:r>
            <a:r>
              <a:rPr sz="3200" spc="-125" dirty="0">
                <a:latin typeface="Arial"/>
                <a:cs typeface="Arial"/>
              </a:rPr>
              <a:t>Desarrollo</a:t>
            </a:r>
            <a:r>
              <a:rPr sz="3200" spc="-204" dirty="0">
                <a:latin typeface="Arial"/>
                <a:cs typeface="Arial"/>
              </a:rPr>
              <a:t> </a:t>
            </a:r>
            <a:r>
              <a:rPr sz="3200" spc="-155" dirty="0">
                <a:latin typeface="Arial"/>
                <a:cs typeface="Arial"/>
              </a:rPr>
              <a:t>Sostenible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05" dirty="0">
                <a:latin typeface="Arial"/>
                <a:cs typeface="Arial"/>
              </a:rPr>
              <a:t>Marco </a:t>
            </a:r>
            <a:r>
              <a:rPr sz="3200" spc="-150" dirty="0">
                <a:latin typeface="Arial"/>
                <a:cs typeface="Arial"/>
              </a:rPr>
              <a:t>de </a:t>
            </a:r>
            <a:r>
              <a:rPr sz="3200" spc="-215" dirty="0">
                <a:latin typeface="Arial"/>
                <a:cs typeface="Arial"/>
              </a:rPr>
              <a:t>Sendai </a:t>
            </a:r>
            <a:r>
              <a:rPr sz="3200" spc="-155" dirty="0">
                <a:latin typeface="Arial"/>
                <a:cs typeface="Arial"/>
              </a:rPr>
              <a:t>para </a:t>
            </a:r>
            <a:r>
              <a:rPr sz="3200" spc="-110" dirty="0">
                <a:latin typeface="Arial"/>
                <a:cs typeface="Arial"/>
              </a:rPr>
              <a:t>la </a:t>
            </a:r>
            <a:r>
              <a:rPr sz="3200" spc="-185" dirty="0">
                <a:latin typeface="Arial"/>
                <a:cs typeface="Arial"/>
              </a:rPr>
              <a:t>Reducción </a:t>
            </a:r>
            <a:r>
              <a:rPr sz="3200" spc="-145" dirty="0">
                <a:latin typeface="Arial"/>
                <a:cs typeface="Arial"/>
              </a:rPr>
              <a:t>de</a:t>
            </a:r>
            <a:r>
              <a:rPr sz="3200" spc="-229" dirty="0">
                <a:latin typeface="Arial"/>
                <a:cs typeface="Arial"/>
              </a:rPr>
              <a:t> </a:t>
            </a:r>
            <a:r>
              <a:rPr sz="3200" spc="-245" dirty="0">
                <a:latin typeface="Arial"/>
                <a:cs typeface="Arial"/>
              </a:rPr>
              <a:t>Riesgo  </a:t>
            </a:r>
            <a:r>
              <a:rPr sz="3200" spc="-145" dirty="0">
                <a:latin typeface="Arial"/>
                <a:cs typeface="Arial"/>
              </a:rPr>
              <a:t>de </a:t>
            </a:r>
            <a:r>
              <a:rPr sz="3200" spc="-210" dirty="0">
                <a:latin typeface="Arial"/>
                <a:cs typeface="Arial"/>
              </a:rPr>
              <a:t>Desastres </a:t>
            </a:r>
            <a:r>
              <a:rPr sz="3200" spc="-160" dirty="0">
                <a:latin typeface="Arial"/>
                <a:cs typeface="Arial"/>
              </a:rPr>
              <a:t>2015 </a:t>
            </a:r>
            <a:r>
              <a:rPr sz="3200" spc="-85" dirty="0">
                <a:latin typeface="Arial"/>
                <a:cs typeface="Arial"/>
              </a:rPr>
              <a:t>-</a:t>
            </a:r>
            <a:r>
              <a:rPr sz="3200" spc="-185" dirty="0">
                <a:latin typeface="Arial"/>
                <a:cs typeface="Arial"/>
              </a:rPr>
              <a:t> </a:t>
            </a:r>
            <a:r>
              <a:rPr sz="3200" spc="-150" dirty="0">
                <a:latin typeface="Arial"/>
                <a:cs typeface="Arial"/>
              </a:rPr>
              <a:t>2030.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440" dirty="0">
                <a:latin typeface="Arial"/>
                <a:cs typeface="Arial"/>
              </a:rPr>
              <a:t>SOLUCIONES </a:t>
            </a:r>
            <a:r>
              <a:rPr sz="3200" spc="-434" dirty="0">
                <a:latin typeface="Arial"/>
                <a:cs typeface="Arial"/>
              </a:rPr>
              <a:t>BASADAS </a:t>
            </a:r>
            <a:r>
              <a:rPr sz="3200" spc="-409" dirty="0">
                <a:latin typeface="Arial"/>
                <a:cs typeface="Arial"/>
              </a:rPr>
              <a:t>EN</a:t>
            </a:r>
            <a:r>
              <a:rPr sz="3200" spc="-470" dirty="0">
                <a:latin typeface="Arial"/>
                <a:cs typeface="Arial"/>
              </a:rPr>
              <a:t> </a:t>
            </a:r>
            <a:r>
              <a:rPr sz="3200" spc="-450" dirty="0">
                <a:latin typeface="Arial"/>
                <a:cs typeface="Arial"/>
              </a:rPr>
              <a:t>ECOSISTEMAS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lang="es-PE" smtClean="0"/>
              <a:pPr marL="25400">
                <a:lnSpc>
                  <a:spcPct val="100000"/>
                </a:lnSpc>
                <a:spcBef>
                  <a:spcPts val="330"/>
                </a:spcBef>
              </a:pPr>
              <a:t>6</a:t>
            </a:fld>
            <a:endParaRPr lang="es-PE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410"/>
              </a:lnSpc>
            </a:pPr>
            <a:r>
              <a:rPr lang="es-PE" spc="-5" smtClean="0"/>
              <a:t>Garcia </a:t>
            </a:r>
            <a:r>
              <a:rPr lang="es-PE" smtClean="0"/>
              <a:t>&amp;</a:t>
            </a:r>
            <a:r>
              <a:rPr lang="es-PE" spc="-85" smtClean="0"/>
              <a:t> </a:t>
            </a:r>
            <a:r>
              <a:rPr lang="es-PE" spc="-5" smtClean="0"/>
              <a:t>Alcoser</a:t>
            </a:r>
            <a:endParaRPr lang="es-PE"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9513" y="461899"/>
            <a:ext cx="47390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70" dirty="0"/>
              <a:t>Escenario </a:t>
            </a:r>
            <a:r>
              <a:rPr sz="4400" spc="-190" dirty="0"/>
              <a:t>de</a:t>
            </a:r>
            <a:r>
              <a:rPr sz="4400" spc="-229" dirty="0"/>
              <a:t> </a:t>
            </a:r>
            <a:r>
              <a:rPr sz="4400" spc="-360" dirty="0"/>
              <a:t>Riesgos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66670"/>
            <a:ext cx="4340860" cy="4550410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i="1" spc="-170" dirty="0">
                <a:latin typeface="Arial"/>
                <a:cs typeface="Arial"/>
              </a:rPr>
              <a:t>Identificación </a:t>
            </a:r>
            <a:r>
              <a:rPr sz="2800" b="1" i="1" spc="-210" dirty="0">
                <a:latin typeface="Arial"/>
                <a:cs typeface="Arial"/>
              </a:rPr>
              <a:t>de</a:t>
            </a:r>
            <a:r>
              <a:rPr sz="2800" b="1" i="1" spc="-125" dirty="0">
                <a:latin typeface="Arial"/>
                <a:cs typeface="Arial"/>
              </a:rPr>
              <a:t> </a:t>
            </a:r>
            <a:r>
              <a:rPr sz="2800" b="1" i="1" spc="-225" dirty="0">
                <a:latin typeface="Arial"/>
                <a:cs typeface="Arial"/>
              </a:rPr>
              <a:t>Peligros:</a:t>
            </a:r>
            <a:endParaRPr sz="2800">
              <a:latin typeface="Arial"/>
              <a:cs typeface="Arial"/>
            </a:endParaRPr>
          </a:p>
          <a:p>
            <a:pPr marL="254635">
              <a:lnSpc>
                <a:spcPct val="100000"/>
              </a:lnSpc>
              <a:spcBef>
                <a:spcPts val="340"/>
              </a:spcBef>
            </a:pPr>
            <a:r>
              <a:rPr sz="2800" spc="-155" dirty="0">
                <a:latin typeface="Arial"/>
                <a:cs typeface="Arial"/>
              </a:rPr>
              <a:t>-Lluvias</a:t>
            </a:r>
            <a:r>
              <a:rPr sz="2800" spc="-114" dirty="0">
                <a:latin typeface="Arial"/>
                <a:cs typeface="Arial"/>
              </a:rPr>
              <a:t> </a:t>
            </a:r>
            <a:r>
              <a:rPr sz="2800" spc="-145" dirty="0">
                <a:latin typeface="Arial"/>
                <a:cs typeface="Arial"/>
              </a:rPr>
              <a:t>Intensas</a:t>
            </a:r>
            <a:endParaRPr sz="2800">
              <a:latin typeface="Arial"/>
              <a:cs typeface="Arial"/>
            </a:endParaRPr>
          </a:p>
          <a:p>
            <a:pPr marL="173990">
              <a:lnSpc>
                <a:spcPct val="100000"/>
              </a:lnSpc>
              <a:spcBef>
                <a:spcPts val="335"/>
              </a:spcBef>
            </a:pPr>
            <a:r>
              <a:rPr sz="2800" spc="-80" dirty="0">
                <a:latin typeface="Arial"/>
                <a:cs typeface="Arial"/>
              </a:rPr>
              <a:t>-</a:t>
            </a:r>
            <a:r>
              <a:rPr sz="2800" spc="-140" dirty="0">
                <a:latin typeface="Arial"/>
                <a:cs typeface="Arial"/>
              </a:rPr>
              <a:t> </a:t>
            </a:r>
            <a:r>
              <a:rPr sz="2800" spc="-125" dirty="0">
                <a:latin typeface="Arial"/>
                <a:cs typeface="Arial"/>
              </a:rPr>
              <a:t>Inundaciones</a:t>
            </a:r>
            <a:endParaRPr sz="2800">
              <a:latin typeface="Arial"/>
              <a:cs typeface="Arial"/>
            </a:endParaRPr>
          </a:p>
          <a:p>
            <a:pPr marL="254635">
              <a:lnSpc>
                <a:spcPct val="100000"/>
              </a:lnSpc>
              <a:spcBef>
                <a:spcPts val="335"/>
              </a:spcBef>
            </a:pPr>
            <a:r>
              <a:rPr sz="2800" spc="-155" dirty="0">
                <a:latin typeface="Arial"/>
                <a:cs typeface="Arial"/>
              </a:rPr>
              <a:t>-Oleajes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135" dirty="0">
                <a:latin typeface="Arial"/>
                <a:cs typeface="Arial"/>
              </a:rPr>
              <a:t>anómalos</a:t>
            </a:r>
            <a:endParaRPr sz="2800">
              <a:latin typeface="Arial"/>
              <a:cs typeface="Arial"/>
            </a:endParaRPr>
          </a:p>
          <a:p>
            <a:pPr marL="254635">
              <a:lnSpc>
                <a:spcPct val="100000"/>
              </a:lnSpc>
              <a:spcBef>
                <a:spcPts val="340"/>
              </a:spcBef>
            </a:pPr>
            <a:r>
              <a:rPr sz="2800" spc="-195" dirty="0">
                <a:latin typeface="Arial"/>
                <a:cs typeface="Arial"/>
              </a:rPr>
              <a:t>-Tsunamis</a:t>
            </a:r>
            <a:endParaRPr sz="2800">
              <a:latin typeface="Arial"/>
              <a:cs typeface="Arial"/>
            </a:endParaRPr>
          </a:p>
          <a:p>
            <a:pPr marL="355600" marR="5080" indent="-20320">
              <a:lnSpc>
                <a:spcPts val="3020"/>
              </a:lnSpc>
              <a:spcBef>
                <a:spcPts val="720"/>
              </a:spcBef>
            </a:pPr>
            <a:r>
              <a:rPr sz="2800" spc="-85" dirty="0">
                <a:latin typeface="Arial"/>
                <a:cs typeface="Arial"/>
              </a:rPr>
              <a:t>National </a:t>
            </a:r>
            <a:r>
              <a:rPr sz="2800" spc="-175" dirty="0">
                <a:latin typeface="Arial"/>
                <a:cs typeface="Arial"/>
              </a:rPr>
              <a:t>Oceanic </a:t>
            </a:r>
            <a:r>
              <a:rPr sz="2800" spc="-135" dirty="0">
                <a:latin typeface="Arial"/>
                <a:cs typeface="Arial"/>
              </a:rPr>
              <a:t>and  </a:t>
            </a:r>
            <a:r>
              <a:rPr sz="2800" spc="-85" dirty="0">
                <a:latin typeface="Arial"/>
                <a:cs typeface="Arial"/>
              </a:rPr>
              <a:t>AtmosphericAdministration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ts val="2985"/>
              </a:lnSpc>
            </a:pPr>
            <a:r>
              <a:rPr sz="2800" spc="-80" dirty="0">
                <a:latin typeface="Arial"/>
                <a:cs typeface="Arial"/>
              </a:rPr>
              <a:t>-</a:t>
            </a:r>
            <a:r>
              <a:rPr sz="2800" spc="-140" dirty="0">
                <a:latin typeface="Arial"/>
                <a:cs typeface="Arial"/>
              </a:rPr>
              <a:t> </a:t>
            </a:r>
            <a:r>
              <a:rPr sz="2800" spc="-275" dirty="0">
                <a:latin typeface="Arial"/>
                <a:cs typeface="Arial"/>
              </a:rPr>
              <a:t>NOAA</a:t>
            </a:r>
            <a:endParaRPr sz="2800">
              <a:latin typeface="Arial"/>
              <a:cs typeface="Arial"/>
            </a:endParaRPr>
          </a:p>
          <a:p>
            <a:pPr marL="335280">
              <a:lnSpc>
                <a:spcPct val="100000"/>
              </a:lnSpc>
              <a:spcBef>
                <a:spcPts val="340"/>
              </a:spcBef>
              <a:tabLst>
                <a:tab pos="1223645" algn="l"/>
              </a:tabLst>
            </a:pPr>
            <a:r>
              <a:rPr sz="2800" spc="-145" dirty="0">
                <a:latin typeface="Arial"/>
                <a:cs typeface="Arial"/>
              </a:rPr>
              <a:t>2017	</a:t>
            </a:r>
            <a:r>
              <a:rPr sz="2800" spc="-95" dirty="0">
                <a:latin typeface="Arial"/>
                <a:cs typeface="Arial"/>
              </a:rPr>
              <a:t>Niño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spc="-160" dirty="0">
                <a:latin typeface="Arial"/>
                <a:cs typeface="Arial"/>
              </a:rPr>
              <a:t>Costero</a:t>
            </a:r>
            <a:endParaRPr sz="2800">
              <a:latin typeface="Arial"/>
              <a:cs typeface="Arial"/>
            </a:endParaRPr>
          </a:p>
          <a:p>
            <a:pPr marL="335280">
              <a:lnSpc>
                <a:spcPct val="100000"/>
              </a:lnSpc>
              <a:spcBef>
                <a:spcPts val="335"/>
              </a:spcBef>
              <a:tabLst>
                <a:tab pos="1223645" algn="l"/>
              </a:tabLst>
            </a:pPr>
            <a:r>
              <a:rPr sz="2800" spc="-145" dirty="0">
                <a:latin typeface="Arial"/>
                <a:cs typeface="Arial"/>
              </a:rPr>
              <a:t>2018	</a:t>
            </a:r>
            <a:r>
              <a:rPr sz="2800" spc="-300" dirty="0">
                <a:latin typeface="Arial"/>
                <a:cs typeface="Arial"/>
              </a:rPr>
              <a:t>La</a:t>
            </a:r>
            <a:r>
              <a:rPr sz="2800" spc="-155" dirty="0">
                <a:latin typeface="Arial"/>
                <a:cs typeface="Arial"/>
              </a:rPr>
              <a:t> </a:t>
            </a:r>
            <a:r>
              <a:rPr sz="2800" spc="-130" dirty="0">
                <a:latin typeface="Arial"/>
                <a:cs typeface="Arial"/>
              </a:rPr>
              <a:t>Niña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30011" y="1642872"/>
            <a:ext cx="3256788" cy="421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lang="es-PE" smtClean="0"/>
              <a:pPr marL="25400">
                <a:lnSpc>
                  <a:spcPct val="100000"/>
                </a:lnSpc>
                <a:spcBef>
                  <a:spcPts val="330"/>
                </a:spcBef>
              </a:pPr>
              <a:t>7</a:t>
            </a:fld>
            <a:endParaRPr lang="es-PE" dirty="0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410"/>
              </a:lnSpc>
            </a:pPr>
            <a:r>
              <a:rPr lang="es-PE" spc="-5" smtClean="0"/>
              <a:t>Garcia </a:t>
            </a:r>
            <a:r>
              <a:rPr lang="es-PE" smtClean="0"/>
              <a:t>&amp;</a:t>
            </a:r>
            <a:r>
              <a:rPr lang="es-PE" spc="-85" smtClean="0"/>
              <a:t> </a:t>
            </a:r>
            <a:r>
              <a:rPr lang="es-PE" spc="-5" smtClean="0"/>
              <a:t>Alcoser</a:t>
            </a:r>
            <a:endParaRPr lang="es-PE"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5085" y="307289"/>
            <a:ext cx="39744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spc="-280" dirty="0">
                <a:latin typeface="Arial"/>
                <a:cs typeface="Arial"/>
              </a:rPr>
              <a:t>Factor</a:t>
            </a:r>
            <a:r>
              <a:rPr sz="3600" b="1" i="1" spc="-210" dirty="0">
                <a:latin typeface="Arial"/>
                <a:cs typeface="Arial"/>
              </a:rPr>
              <a:t> </a:t>
            </a:r>
            <a:r>
              <a:rPr sz="3600" b="1" i="1" spc="-275" dirty="0">
                <a:latin typeface="Arial"/>
                <a:cs typeface="Arial"/>
              </a:rPr>
              <a:t>condicionante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12090" marR="332740" indent="-1905">
              <a:lnSpc>
                <a:spcPct val="90100"/>
              </a:lnSpc>
              <a:spcBef>
                <a:spcPts val="385"/>
              </a:spcBef>
            </a:pPr>
            <a:r>
              <a:rPr i="1" spc="-260" dirty="0"/>
              <a:t>UBICACIÓN </a:t>
            </a:r>
            <a:r>
              <a:rPr i="1" spc="-295" dirty="0"/>
              <a:t>EN </a:t>
            </a:r>
            <a:r>
              <a:rPr i="1" spc="-365" dirty="0"/>
              <a:t>LA </a:t>
            </a:r>
            <a:r>
              <a:rPr i="1" spc="-265" dirty="0"/>
              <a:t>ZONA </a:t>
            </a:r>
            <a:r>
              <a:rPr i="1" spc="-320" dirty="0"/>
              <a:t>TROPICAL </a:t>
            </a:r>
            <a:r>
              <a:rPr i="1" spc="-355" dirty="0"/>
              <a:t>Y </a:t>
            </a:r>
            <a:r>
              <a:rPr i="1" spc="-330" dirty="0"/>
              <a:t>SUBTROPICAL </a:t>
            </a:r>
            <a:r>
              <a:rPr i="1" spc="-335" dirty="0"/>
              <a:t>DE  </a:t>
            </a:r>
            <a:r>
              <a:rPr spc="-254" dirty="0"/>
              <a:t>AMÉRICA </a:t>
            </a:r>
            <a:r>
              <a:rPr spc="-370" dirty="0"/>
              <a:t>DEL </a:t>
            </a:r>
            <a:r>
              <a:rPr spc="-275" dirty="0"/>
              <a:t>SUR, </a:t>
            </a:r>
            <a:r>
              <a:rPr spc="-415" dirty="0"/>
              <a:t>CERCA </a:t>
            </a:r>
            <a:r>
              <a:rPr spc="-280" dirty="0"/>
              <a:t>A </a:t>
            </a:r>
            <a:r>
              <a:rPr spc="-365" dirty="0"/>
              <a:t>LA </a:t>
            </a:r>
            <a:r>
              <a:rPr spc="-275" dirty="0"/>
              <a:t>LÍNEA </a:t>
            </a:r>
            <a:r>
              <a:rPr spc="-340" dirty="0"/>
              <a:t>ECUATORIAL </a:t>
            </a:r>
            <a:r>
              <a:rPr spc="-355" dirty="0"/>
              <a:t>Y </a:t>
            </a:r>
            <a:r>
              <a:rPr spc="-280" dirty="0"/>
              <a:t>A </a:t>
            </a:r>
            <a:r>
              <a:rPr spc="-365" dirty="0"/>
              <a:t>LA  </a:t>
            </a:r>
            <a:r>
              <a:rPr spc="-265" dirty="0"/>
              <a:t>ZONA </a:t>
            </a:r>
            <a:r>
              <a:rPr spc="-330" dirty="0"/>
              <a:t>DE </a:t>
            </a:r>
            <a:r>
              <a:rPr spc="-310" dirty="0"/>
              <a:t>CONVERGENCIA</a:t>
            </a:r>
            <a:r>
              <a:rPr spc="-135" dirty="0"/>
              <a:t> </a:t>
            </a:r>
            <a:r>
              <a:rPr spc="-280" dirty="0"/>
              <a:t>INTERTROPICAL.</a:t>
            </a:r>
          </a:p>
          <a:p>
            <a:pPr marL="212090" marR="5080" indent="-1905">
              <a:lnSpc>
                <a:spcPts val="2590"/>
              </a:lnSpc>
              <a:spcBef>
                <a:spcPts val="615"/>
              </a:spcBef>
            </a:pPr>
            <a:r>
              <a:rPr i="1" spc="-150" dirty="0"/>
              <a:t>Mayores </a:t>
            </a:r>
            <a:r>
              <a:rPr i="1" spc="-210" dirty="0"/>
              <a:t>riesgos: </a:t>
            </a:r>
            <a:r>
              <a:rPr i="1" spc="-265" dirty="0"/>
              <a:t>meses </a:t>
            </a:r>
            <a:r>
              <a:rPr i="1" spc="-175" dirty="0"/>
              <a:t>de </a:t>
            </a:r>
            <a:r>
              <a:rPr i="1" spc="-160" dirty="0"/>
              <a:t>verano </a:t>
            </a:r>
            <a:r>
              <a:rPr i="1" spc="-130" dirty="0"/>
              <a:t>(temperaturas </a:t>
            </a:r>
            <a:r>
              <a:rPr i="1" spc="-165" dirty="0"/>
              <a:t>extremas-  </a:t>
            </a:r>
            <a:r>
              <a:rPr spc="-200" dirty="0"/>
              <a:t>eventos</a:t>
            </a:r>
            <a:r>
              <a:rPr spc="-120" dirty="0"/>
              <a:t> </a:t>
            </a:r>
            <a:r>
              <a:rPr spc="-175" dirty="0"/>
              <a:t>extremos)</a:t>
            </a:r>
          </a:p>
          <a:p>
            <a:pPr marL="210185" marR="3866515" indent="-68580">
              <a:lnSpc>
                <a:spcPts val="3170"/>
              </a:lnSpc>
              <a:spcBef>
                <a:spcPts val="114"/>
              </a:spcBef>
            </a:pPr>
            <a:r>
              <a:rPr i="1" spc="-165" dirty="0"/>
              <a:t>-Factor </a:t>
            </a:r>
            <a:r>
              <a:rPr i="1" spc="-185" dirty="0"/>
              <a:t>desencadenante  </a:t>
            </a:r>
            <a:r>
              <a:rPr spc="-290" dirty="0"/>
              <a:t>TOPOGRAFÍA </a:t>
            </a:r>
            <a:r>
              <a:rPr spc="-370" dirty="0"/>
              <a:t>DEL </a:t>
            </a:r>
            <a:r>
              <a:rPr spc="-335" dirty="0"/>
              <a:t>TERRENO </a:t>
            </a:r>
            <a:r>
              <a:rPr spc="-355" dirty="0"/>
              <a:t>Y  </a:t>
            </a:r>
            <a:r>
              <a:rPr spc="-280" dirty="0"/>
              <a:t>TIPOS </a:t>
            </a:r>
            <a:r>
              <a:rPr spc="-330" dirty="0"/>
              <a:t>DE</a:t>
            </a:r>
            <a:r>
              <a:rPr spc="-370" dirty="0"/>
              <a:t> </a:t>
            </a:r>
            <a:r>
              <a:rPr spc="-375" dirty="0"/>
              <a:t>SUELO</a:t>
            </a:r>
          </a:p>
          <a:p>
            <a:pPr marL="142240">
              <a:lnSpc>
                <a:spcPct val="100000"/>
              </a:lnSpc>
              <a:spcBef>
                <a:spcPts val="135"/>
              </a:spcBef>
            </a:pPr>
            <a:r>
              <a:rPr i="1" spc="-65" dirty="0"/>
              <a:t>- </a:t>
            </a:r>
            <a:r>
              <a:rPr i="1" spc="-160" dirty="0"/>
              <a:t>Determinación </a:t>
            </a:r>
            <a:r>
              <a:rPr i="1" spc="-180" dirty="0"/>
              <a:t>de </a:t>
            </a:r>
            <a:r>
              <a:rPr i="1" spc="-204" dirty="0"/>
              <a:t>puntos </a:t>
            </a:r>
            <a:r>
              <a:rPr i="1" spc="-195" dirty="0"/>
              <a:t>críticos</a:t>
            </a:r>
            <a:r>
              <a:rPr i="1" spc="-35" dirty="0"/>
              <a:t> </a:t>
            </a:r>
            <a:r>
              <a:rPr i="1" spc="-170" dirty="0"/>
              <a:t>vulnerables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lang="es-PE" smtClean="0"/>
              <a:pPr marL="25400">
                <a:lnSpc>
                  <a:spcPct val="100000"/>
                </a:lnSpc>
                <a:spcBef>
                  <a:spcPts val="330"/>
                </a:spcBef>
              </a:pPr>
              <a:t>8</a:t>
            </a:fld>
            <a:endParaRPr lang="es-PE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410"/>
              </a:lnSpc>
            </a:pPr>
            <a:r>
              <a:rPr lang="es-PE" spc="-5" smtClean="0"/>
              <a:t>Garcia </a:t>
            </a:r>
            <a:r>
              <a:rPr lang="es-PE" smtClean="0"/>
              <a:t>&amp;</a:t>
            </a:r>
            <a:r>
              <a:rPr lang="es-PE" spc="-85" smtClean="0"/>
              <a:t> </a:t>
            </a:r>
            <a:r>
              <a:rPr lang="es-PE" spc="-5" smtClean="0"/>
              <a:t>Alcoser</a:t>
            </a:r>
            <a:endParaRPr lang="es-PE"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105"/>
              </a:spcBef>
            </a:pPr>
            <a:r>
              <a:rPr spc="-135" dirty="0"/>
              <a:t>Actividades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93494"/>
            <a:ext cx="7706995" cy="22231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spc="-220" dirty="0">
                <a:latin typeface="Arial"/>
                <a:cs typeface="Arial"/>
              </a:rPr>
              <a:t>Prevenir </a:t>
            </a:r>
            <a:r>
              <a:rPr sz="3200" b="1" i="1" spc="-275" dirty="0">
                <a:latin typeface="Arial"/>
                <a:cs typeface="Arial"/>
              </a:rPr>
              <a:t>y </a:t>
            </a:r>
            <a:r>
              <a:rPr sz="3200" b="1" i="1" spc="-220" dirty="0">
                <a:latin typeface="Arial"/>
                <a:cs typeface="Arial"/>
              </a:rPr>
              <a:t>reducir </a:t>
            </a:r>
            <a:r>
              <a:rPr sz="3200" b="1" i="1" spc="-160" dirty="0">
                <a:latin typeface="Arial"/>
                <a:cs typeface="Arial"/>
              </a:rPr>
              <a:t>el </a:t>
            </a:r>
            <a:r>
              <a:rPr sz="3200" b="1" i="1" spc="-250" dirty="0">
                <a:latin typeface="Arial"/>
                <a:cs typeface="Arial"/>
              </a:rPr>
              <a:t>riesgo </a:t>
            </a:r>
            <a:r>
              <a:rPr sz="3200" b="1" i="1" spc="-235" dirty="0">
                <a:latin typeface="Arial"/>
                <a:cs typeface="Arial"/>
              </a:rPr>
              <a:t>de </a:t>
            </a:r>
            <a:r>
              <a:rPr sz="3200" b="1" i="1" spc="-270" dirty="0">
                <a:latin typeface="Arial"/>
                <a:cs typeface="Arial"/>
              </a:rPr>
              <a:t>desastres </a:t>
            </a:r>
            <a:r>
              <a:rPr sz="3200" b="1" i="1" spc="-220" dirty="0">
                <a:latin typeface="Arial"/>
                <a:cs typeface="Arial"/>
              </a:rPr>
              <a:t>por  </a:t>
            </a:r>
            <a:r>
              <a:rPr sz="3200" b="1" i="1" spc="-210" dirty="0">
                <a:latin typeface="Arial"/>
                <a:cs typeface="Arial"/>
              </a:rPr>
              <a:t>efecto </a:t>
            </a:r>
            <a:r>
              <a:rPr sz="3200" b="1" i="1" spc="-195" dirty="0">
                <a:latin typeface="Arial"/>
                <a:cs typeface="Arial"/>
              </a:rPr>
              <a:t>del </a:t>
            </a:r>
            <a:r>
              <a:rPr sz="3200" b="1" i="1" spc="-425" dirty="0">
                <a:latin typeface="Arial"/>
                <a:cs typeface="Arial"/>
              </a:rPr>
              <a:t>FEN </a:t>
            </a:r>
            <a:r>
              <a:rPr sz="3200" b="1" i="1" spc="-275" dirty="0">
                <a:latin typeface="Arial"/>
                <a:cs typeface="Arial"/>
              </a:rPr>
              <a:t>y </a:t>
            </a:r>
            <a:r>
              <a:rPr sz="3200" b="1" i="1" spc="-440" dirty="0">
                <a:latin typeface="Arial"/>
                <a:cs typeface="Arial"/>
              </a:rPr>
              <a:t>sus </a:t>
            </a:r>
            <a:r>
              <a:rPr sz="3200" b="1" i="1" spc="-254" dirty="0">
                <a:latin typeface="Arial"/>
                <a:cs typeface="Arial"/>
              </a:rPr>
              <a:t>efectos</a:t>
            </a:r>
            <a:r>
              <a:rPr sz="3200" b="1" i="1" spc="-355" dirty="0">
                <a:latin typeface="Arial"/>
                <a:cs typeface="Arial"/>
              </a:rPr>
              <a:t> </a:t>
            </a:r>
            <a:r>
              <a:rPr sz="3200" b="1" i="1" spc="-220" dirty="0">
                <a:latin typeface="Arial"/>
                <a:cs typeface="Arial"/>
              </a:rPr>
              <a:t>residuales.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har char="•"/>
            </a:pPr>
            <a:endParaRPr sz="3100">
              <a:latin typeface="Times New Roman"/>
              <a:cs typeface="Times New Roman"/>
            </a:endParaRPr>
          </a:p>
          <a:p>
            <a:pPr marL="355600" marR="128270" indent="-342900">
              <a:lnSpc>
                <a:spcPts val="302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i="1" spc="-100" dirty="0">
                <a:latin typeface="Arial"/>
                <a:cs typeface="Arial"/>
              </a:rPr>
              <a:t>Mejorar </a:t>
            </a:r>
            <a:r>
              <a:rPr sz="2800" b="1" i="1" spc="-90" dirty="0">
                <a:latin typeface="Arial"/>
                <a:cs typeface="Arial"/>
              </a:rPr>
              <a:t>la </a:t>
            </a:r>
            <a:r>
              <a:rPr sz="2800" b="1" i="1" spc="-210" dirty="0">
                <a:latin typeface="Arial"/>
                <a:cs typeface="Arial"/>
              </a:rPr>
              <a:t>capacidad de </a:t>
            </a:r>
            <a:r>
              <a:rPr sz="2800" b="1" i="1" spc="-185" dirty="0">
                <a:latin typeface="Arial"/>
                <a:cs typeface="Arial"/>
              </a:rPr>
              <a:t>preparación </a:t>
            </a:r>
            <a:r>
              <a:rPr sz="2800" b="1" i="1" spc="-245" dirty="0">
                <a:latin typeface="Arial"/>
                <a:cs typeface="Arial"/>
              </a:rPr>
              <a:t>y </a:t>
            </a:r>
            <a:r>
              <a:rPr sz="2800" b="1" i="1" spc="-225" dirty="0">
                <a:latin typeface="Arial"/>
                <a:cs typeface="Arial"/>
              </a:rPr>
              <a:t>respuesta  </a:t>
            </a:r>
            <a:r>
              <a:rPr sz="2800" b="1" i="1" spc="-130" dirty="0">
                <a:latin typeface="Arial"/>
                <a:cs typeface="Arial"/>
              </a:rPr>
              <a:t>frente </a:t>
            </a:r>
            <a:r>
              <a:rPr sz="2800" b="1" i="1" spc="-90" dirty="0">
                <a:latin typeface="Arial"/>
                <a:cs typeface="Arial"/>
              </a:rPr>
              <a:t>al</a:t>
            </a:r>
            <a:r>
              <a:rPr sz="2800" b="1" i="1" spc="-140" dirty="0">
                <a:latin typeface="Arial"/>
                <a:cs typeface="Arial"/>
              </a:rPr>
              <a:t> </a:t>
            </a:r>
            <a:r>
              <a:rPr sz="2800" b="1" i="1" spc="-375" dirty="0">
                <a:latin typeface="Arial"/>
                <a:cs typeface="Arial"/>
              </a:rPr>
              <a:t>FEN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lang="es-PE" smtClean="0"/>
              <a:pPr marL="25400">
                <a:lnSpc>
                  <a:spcPct val="100000"/>
                </a:lnSpc>
                <a:spcBef>
                  <a:spcPts val="330"/>
                </a:spcBef>
              </a:pPr>
              <a:t>9</a:t>
            </a:fld>
            <a:endParaRPr lang="es-PE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410"/>
              </a:lnSpc>
            </a:pPr>
            <a:r>
              <a:rPr lang="es-PE" spc="-5" smtClean="0"/>
              <a:t>Garcia </a:t>
            </a:r>
            <a:r>
              <a:rPr lang="es-PE" smtClean="0"/>
              <a:t>&amp;</a:t>
            </a:r>
            <a:r>
              <a:rPr lang="es-PE" spc="-85" smtClean="0"/>
              <a:t> </a:t>
            </a:r>
            <a:r>
              <a:rPr lang="es-PE" spc="-5" smtClean="0"/>
              <a:t>Alcoser</a:t>
            </a:r>
            <a:endParaRPr lang="es-PE"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297</Words>
  <Application>Microsoft Office PowerPoint</Application>
  <PresentationFormat>Presentación en pantalla (4:3)</PresentationFormat>
  <Paragraphs>70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Office Theme</vt:lpstr>
      <vt:lpstr>Reducción riesgo inundaciones y  atenuación de tsunamis, mediante  restauración de manglares</vt:lpstr>
      <vt:lpstr>Diapositiva 2</vt:lpstr>
      <vt:lpstr>Diapositiva 3</vt:lpstr>
      <vt:lpstr>Diapositiva 4</vt:lpstr>
      <vt:lpstr>Diapositiva 5</vt:lpstr>
      <vt:lpstr>Mecanismos</vt:lpstr>
      <vt:lpstr>Escenario de Riesgos</vt:lpstr>
      <vt:lpstr>Factor condicionante</vt:lpstr>
      <vt:lpstr>Actividades</vt:lpstr>
      <vt:lpstr>Desafío</vt:lpstr>
      <vt:lpstr>GRACIAS bgarciac@untumbes.edu.pe  falcocer@untumbes.edu.pe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Fomento de la Resiliencia</dc:title>
  <dc:creator>Jorge Alejandro Sobarzo B.</dc:creator>
  <cp:lastModifiedBy>Toshiba-User</cp:lastModifiedBy>
  <cp:revision>9</cp:revision>
  <dcterms:created xsi:type="dcterms:W3CDTF">2018-05-12T02:37:14Z</dcterms:created>
  <dcterms:modified xsi:type="dcterms:W3CDTF">2018-05-12T03:52:07Z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2018-04-16T00:00:00Z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2018-05-12T00:00:00Z</vt:filetime>
  </property>
</Properties>
</file>