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294" r:id="rId2"/>
    <p:sldId id="317" r:id="rId3"/>
    <p:sldId id="259" r:id="rId4"/>
    <p:sldId id="316" r:id="rId5"/>
    <p:sldId id="299" r:id="rId6"/>
    <p:sldId id="265" r:id="rId7"/>
    <p:sldId id="266" r:id="rId8"/>
    <p:sldId id="267" r:id="rId9"/>
    <p:sldId id="300" r:id="rId10"/>
    <p:sldId id="301" r:id="rId11"/>
    <p:sldId id="302" r:id="rId12"/>
    <p:sldId id="318" r:id="rId13"/>
    <p:sldId id="311" r:id="rId14"/>
    <p:sldId id="304" r:id="rId15"/>
    <p:sldId id="305" r:id="rId16"/>
    <p:sldId id="306" r:id="rId17"/>
    <p:sldId id="307" r:id="rId18"/>
    <p:sldId id="308" r:id="rId19"/>
    <p:sldId id="309" r:id="rId20"/>
    <p:sldId id="310" r:id="rId21"/>
    <p:sldId id="312" r:id="rId22"/>
    <p:sldId id="313" r:id="rId23"/>
    <p:sldId id="314" r:id="rId24"/>
    <p:sldId id="295" r:id="rId25"/>
    <p:sldId id="296" r:id="rId26"/>
    <p:sldId id="297" r:id="rId27"/>
    <p:sldId id="315" r:id="rId28"/>
    <p:sldId id="287" r:id="rId29"/>
  </p:sldIdLst>
  <p:sldSz cx="9144000" cy="6858000" type="screen4x3"/>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p:cViewPr varScale="1">
        <p:scale>
          <a:sx n="115" d="100"/>
          <a:sy n="115" d="100"/>
        </p:scale>
        <p:origin x="1494" y="108"/>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0E5274-6C1B-44D4-B7B3-2FD4CB1D1FFC}" type="doc">
      <dgm:prSet loTypeId="urn:microsoft.com/office/officeart/2005/8/layout/gear1" loCatId="process" qsTypeId="urn:microsoft.com/office/officeart/2005/8/quickstyle/simple1" qsCatId="simple" csTypeId="urn:microsoft.com/office/officeart/2005/8/colors/accent1_2" csCatId="accent1" phldr="1"/>
      <dgm:spPr/>
      <dgm:t>
        <a:bodyPr/>
        <a:lstStyle/>
        <a:p>
          <a:endParaRPr lang="es-CO"/>
        </a:p>
      </dgm:t>
    </dgm:pt>
    <dgm:pt modelId="{396F58A9-4117-4257-813E-57B8CDEBA5D6}">
      <dgm:prSet phldrT="[Texto]"/>
      <dgm:spPr>
        <a:solidFill>
          <a:srgbClr val="FFC000"/>
        </a:solidFill>
      </dgm:spPr>
      <dgm:t>
        <a:bodyPr/>
        <a:lstStyle/>
        <a:p>
          <a:r>
            <a:rPr lang="es-CO" b="1" dirty="0" smtClean="0">
              <a:solidFill>
                <a:schemeClr val="tx1"/>
              </a:solidFill>
            </a:rPr>
            <a:t>BIENAL NACIONAL DE NIÑOS, NIÑAS Y JÓVENES QUE VIVEN EN ZONAS DE RIESGO VOLCÁNICO</a:t>
          </a:r>
          <a:endParaRPr lang="es-CO" b="1" dirty="0">
            <a:solidFill>
              <a:schemeClr val="tx1"/>
            </a:solidFill>
          </a:endParaRPr>
        </a:p>
      </dgm:t>
    </dgm:pt>
    <dgm:pt modelId="{549805DA-C470-49B8-866E-E7B99C4F8178}" type="parTrans" cxnId="{90090C07-EE4B-4361-9F9C-BE5E51270E64}">
      <dgm:prSet/>
      <dgm:spPr/>
      <dgm:t>
        <a:bodyPr/>
        <a:lstStyle/>
        <a:p>
          <a:endParaRPr lang="es-CO"/>
        </a:p>
      </dgm:t>
    </dgm:pt>
    <dgm:pt modelId="{D3B8B1C8-26E3-4982-96E3-B1CEEF29A94F}" type="sibTrans" cxnId="{90090C07-EE4B-4361-9F9C-BE5E51270E64}">
      <dgm:prSet/>
      <dgm:spPr>
        <a:solidFill>
          <a:schemeClr val="tx1"/>
        </a:solidFill>
      </dgm:spPr>
      <dgm:t>
        <a:bodyPr/>
        <a:lstStyle/>
        <a:p>
          <a:endParaRPr lang="es-CO"/>
        </a:p>
      </dgm:t>
    </dgm:pt>
    <dgm:pt modelId="{D48A9DFC-57BC-4019-BC91-3834E3C8CDBB}">
      <dgm:prSet phldrT="[Texto]" custT="1"/>
      <dgm:spPr>
        <a:solidFill>
          <a:schemeClr val="accent6"/>
        </a:solidFill>
      </dgm:spPr>
      <dgm:t>
        <a:bodyPr/>
        <a:lstStyle/>
        <a:p>
          <a:r>
            <a:rPr lang="es-CO" sz="1800" b="1" dirty="0" smtClean="0">
              <a:solidFill>
                <a:schemeClr val="tx1"/>
              </a:solidFill>
              <a:latin typeface="Arial Narrow" panose="020B0606020202030204" pitchFamily="34" charset="0"/>
            </a:rPr>
            <a:t>Gestión del Riesgo</a:t>
          </a:r>
          <a:endParaRPr lang="es-CO" sz="1800" b="1" dirty="0">
            <a:solidFill>
              <a:schemeClr val="tx1"/>
            </a:solidFill>
            <a:latin typeface="Arial Narrow" panose="020B0606020202030204" pitchFamily="34" charset="0"/>
          </a:endParaRPr>
        </a:p>
      </dgm:t>
    </dgm:pt>
    <dgm:pt modelId="{A57A18D5-A1BE-463F-B6D5-25D9837E8556}" type="parTrans" cxnId="{8DB20521-92FF-400B-8C6B-9191923E6A90}">
      <dgm:prSet/>
      <dgm:spPr/>
      <dgm:t>
        <a:bodyPr/>
        <a:lstStyle/>
        <a:p>
          <a:endParaRPr lang="es-CO"/>
        </a:p>
      </dgm:t>
    </dgm:pt>
    <dgm:pt modelId="{986E5784-0C22-4257-B062-EBB79B5CE123}" type="sibTrans" cxnId="{8DB20521-92FF-400B-8C6B-9191923E6A90}">
      <dgm:prSet/>
      <dgm:spPr>
        <a:solidFill>
          <a:schemeClr val="tx1"/>
        </a:solidFill>
      </dgm:spPr>
      <dgm:t>
        <a:bodyPr/>
        <a:lstStyle/>
        <a:p>
          <a:endParaRPr lang="es-CO"/>
        </a:p>
      </dgm:t>
    </dgm:pt>
    <dgm:pt modelId="{35C47701-90E1-460F-A764-B0E5793CAC3F}">
      <dgm:prSet phldrT="[Texto]"/>
      <dgm:spPr>
        <a:solidFill>
          <a:srgbClr val="C00000"/>
        </a:solidFill>
      </dgm:spPr>
      <dgm:t>
        <a:bodyPr/>
        <a:lstStyle/>
        <a:p>
          <a:r>
            <a:rPr lang="es-CO" dirty="0" smtClean="0"/>
            <a:t>Articulación Interinstitucional Regional y Local</a:t>
          </a:r>
          <a:endParaRPr lang="es-ES" dirty="0" smtClean="0"/>
        </a:p>
      </dgm:t>
    </dgm:pt>
    <dgm:pt modelId="{4A8B86ED-9CC6-4714-A0CB-9EE21BA6E456}" type="parTrans" cxnId="{5FD5B293-33F1-4FCE-BAAD-974DBD105D19}">
      <dgm:prSet/>
      <dgm:spPr/>
      <dgm:t>
        <a:bodyPr/>
        <a:lstStyle/>
        <a:p>
          <a:endParaRPr lang="es-CO"/>
        </a:p>
      </dgm:t>
    </dgm:pt>
    <dgm:pt modelId="{389ED33F-ED16-4C6A-9C7F-C2F41550983A}" type="sibTrans" cxnId="{5FD5B293-33F1-4FCE-BAAD-974DBD105D19}">
      <dgm:prSet/>
      <dgm:spPr>
        <a:solidFill>
          <a:schemeClr val="tx1"/>
        </a:solidFill>
      </dgm:spPr>
      <dgm:t>
        <a:bodyPr/>
        <a:lstStyle/>
        <a:p>
          <a:endParaRPr lang="es-CO"/>
        </a:p>
      </dgm:t>
    </dgm:pt>
    <dgm:pt modelId="{23AA9C33-C758-4BEE-B329-A004C260D268}">
      <dgm:prSet phldrT="[Texto]" custLinFactNeighborX="-2192"/>
      <dgm:spPr>
        <a:solidFill>
          <a:srgbClr val="C00000"/>
        </a:solidFill>
      </dgm:spPr>
      <dgm:t>
        <a:bodyPr/>
        <a:lstStyle/>
        <a:p>
          <a:endParaRPr lang="es-CO" dirty="0"/>
        </a:p>
      </dgm:t>
    </dgm:pt>
    <dgm:pt modelId="{D8F53B56-DA9A-4143-9866-97B7FE9940FF}" type="parTrans" cxnId="{467A3409-2D90-4F7C-8011-4100651E40AD}">
      <dgm:prSet/>
      <dgm:spPr/>
      <dgm:t>
        <a:bodyPr/>
        <a:lstStyle/>
        <a:p>
          <a:endParaRPr lang="es-CO"/>
        </a:p>
      </dgm:t>
    </dgm:pt>
    <dgm:pt modelId="{59C1BA9C-A083-4E97-AF63-81F014C43F11}" type="sibTrans" cxnId="{467A3409-2D90-4F7C-8011-4100651E40AD}">
      <dgm:prSet/>
      <dgm:spPr/>
      <dgm:t>
        <a:bodyPr/>
        <a:lstStyle/>
        <a:p>
          <a:endParaRPr lang="es-CO"/>
        </a:p>
      </dgm:t>
    </dgm:pt>
    <dgm:pt modelId="{2AD94491-1664-4547-B84A-81FC1556B666}">
      <dgm:prSet phldrT="[Texto]" custLinFactNeighborX="-2192"/>
      <dgm:spPr>
        <a:solidFill>
          <a:srgbClr val="C00000"/>
        </a:solidFill>
      </dgm:spPr>
      <dgm:t>
        <a:bodyPr/>
        <a:lstStyle/>
        <a:p>
          <a:endParaRPr lang="es-CO" dirty="0"/>
        </a:p>
      </dgm:t>
    </dgm:pt>
    <dgm:pt modelId="{4145C537-D6BE-44B1-904E-C9ACDE6DCA9D}" type="parTrans" cxnId="{9835C518-933D-41E6-A309-9FB394545349}">
      <dgm:prSet/>
      <dgm:spPr/>
      <dgm:t>
        <a:bodyPr/>
        <a:lstStyle/>
        <a:p>
          <a:endParaRPr lang="es-CO"/>
        </a:p>
      </dgm:t>
    </dgm:pt>
    <dgm:pt modelId="{A62F54CF-E4D6-4593-B032-83C67BDF3A53}" type="sibTrans" cxnId="{9835C518-933D-41E6-A309-9FB394545349}">
      <dgm:prSet/>
      <dgm:spPr/>
      <dgm:t>
        <a:bodyPr/>
        <a:lstStyle/>
        <a:p>
          <a:endParaRPr lang="es-CO"/>
        </a:p>
      </dgm:t>
    </dgm:pt>
    <dgm:pt modelId="{B01D6E75-3F88-4AA2-9F05-9FB2E450714F}">
      <dgm:prSet phldrT="[Texto]" custLinFactNeighborX="-5148" custLinFactNeighborY="1321"/>
      <dgm:spPr>
        <a:solidFill>
          <a:schemeClr val="bg1">
            <a:lumMod val="60000"/>
            <a:lumOff val="40000"/>
          </a:schemeClr>
        </a:solidFill>
      </dgm:spPr>
      <dgm:t>
        <a:bodyPr/>
        <a:lstStyle/>
        <a:p>
          <a:endParaRPr lang="es-CO" dirty="0"/>
        </a:p>
      </dgm:t>
    </dgm:pt>
    <dgm:pt modelId="{FE3EC9A7-CFBD-4F26-893C-A749623FB661}" type="parTrans" cxnId="{C4F6976C-F99E-4BF7-8B4F-7BA9F8F1BFD4}">
      <dgm:prSet/>
      <dgm:spPr/>
      <dgm:t>
        <a:bodyPr/>
        <a:lstStyle/>
        <a:p>
          <a:endParaRPr lang="es-CO"/>
        </a:p>
      </dgm:t>
    </dgm:pt>
    <dgm:pt modelId="{3EC20DA1-0654-4C28-9FCD-F1ABEA94F8A8}" type="sibTrans" cxnId="{C4F6976C-F99E-4BF7-8B4F-7BA9F8F1BFD4}">
      <dgm:prSet/>
      <dgm:spPr/>
      <dgm:t>
        <a:bodyPr/>
        <a:lstStyle/>
        <a:p>
          <a:endParaRPr lang="es-CO"/>
        </a:p>
      </dgm:t>
    </dgm:pt>
    <dgm:pt modelId="{90E47327-3793-4FB0-AEF3-CC6ADF1A73D0}" type="pres">
      <dgm:prSet presAssocID="{490E5274-6C1B-44D4-B7B3-2FD4CB1D1FFC}" presName="composite" presStyleCnt="0">
        <dgm:presLayoutVars>
          <dgm:chMax val="3"/>
          <dgm:animLvl val="lvl"/>
          <dgm:resizeHandles val="exact"/>
        </dgm:presLayoutVars>
      </dgm:prSet>
      <dgm:spPr/>
      <dgm:t>
        <a:bodyPr/>
        <a:lstStyle/>
        <a:p>
          <a:endParaRPr lang="es-CO"/>
        </a:p>
      </dgm:t>
    </dgm:pt>
    <dgm:pt modelId="{3440CAEC-1885-4AF3-9E4C-8B865C4ABD65}" type="pres">
      <dgm:prSet presAssocID="{396F58A9-4117-4257-813E-57B8CDEBA5D6}" presName="gear1" presStyleLbl="node1" presStyleIdx="0" presStyleCnt="3" custLinFactNeighborX="5189" custLinFactNeighborY="-2942">
        <dgm:presLayoutVars>
          <dgm:chMax val="1"/>
          <dgm:bulletEnabled val="1"/>
        </dgm:presLayoutVars>
      </dgm:prSet>
      <dgm:spPr/>
      <dgm:t>
        <a:bodyPr/>
        <a:lstStyle/>
        <a:p>
          <a:endParaRPr lang="es-CO"/>
        </a:p>
      </dgm:t>
    </dgm:pt>
    <dgm:pt modelId="{2005D2F7-6589-476A-B789-6D617E44A609}" type="pres">
      <dgm:prSet presAssocID="{396F58A9-4117-4257-813E-57B8CDEBA5D6}" presName="gear1srcNode" presStyleLbl="node1" presStyleIdx="0" presStyleCnt="3"/>
      <dgm:spPr/>
      <dgm:t>
        <a:bodyPr/>
        <a:lstStyle/>
        <a:p>
          <a:endParaRPr lang="es-CO"/>
        </a:p>
      </dgm:t>
    </dgm:pt>
    <dgm:pt modelId="{08199393-C6E9-4841-9819-6C01FD39E7DD}" type="pres">
      <dgm:prSet presAssocID="{396F58A9-4117-4257-813E-57B8CDEBA5D6}" presName="gear1dstNode" presStyleLbl="node1" presStyleIdx="0" presStyleCnt="3"/>
      <dgm:spPr/>
      <dgm:t>
        <a:bodyPr/>
        <a:lstStyle/>
        <a:p>
          <a:endParaRPr lang="es-CO"/>
        </a:p>
      </dgm:t>
    </dgm:pt>
    <dgm:pt modelId="{7F255B0E-5524-4DD7-AD3F-22B76F31F225}" type="pres">
      <dgm:prSet presAssocID="{D48A9DFC-57BC-4019-BC91-3834E3C8CDBB}" presName="gear2" presStyleLbl="node1" presStyleIdx="1" presStyleCnt="3" custLinFactNeighborX="1796" custLinFactNeighborY="-276">
        <dgm:presLayoutVars>
          <dgm:chMax val="1"/>
          <dgm:bulletEnabled val="1"/>
        </dgm:presLayoutVars>
      </dgm:prSet>
      <dgm:spPr/>
      <dgm:t>
        <a:bodyPr/>
        <a:lstStyle/>
        <a:p>
          <a:endParaRPr lang="es-CO"/>
        </a:p>
      </dgm:t>
    </dgm:pt>
    <dgm:pt modelId="{D8E1E24D-C6BE-4784-B9A5-D1402494A2B6}" type="pres">
      <dgm:prSet presAssocID="{D48A9DFC-57BC-4019-BC91-3834E3C8CDBB}" presName="gear2srcNode" presStyleLbl="node1" presStyleIdx="1" presStyleCnt="3"/>
      <dgm:spPr/>
      <dgm:t>
        <a:bodyPr/>
        <a:lstStyle/>
        <a:p>
          <a:endParaRPr lang="es-CO"/>
        </a:p>
      </dgm:t>
    </dgm:pt>
    <dgm:pt modelId="{FC5C20F3-DA5A-453E-9189-5585277F6470}" type="pres">
      <dgm:prSet presAssocID="{D48A9DFC-57BC-4019-BC91-3834E3C8CDBB}" presName="gear2dstNode" presStyleLbl="node1" presStyleIdx="1" presStyleCnt="3"/>
      <dgm:spPr/>
      <dgm:t>
        <a:bodyPr/>
        <a:lstStyle/>
        <a:p>
          <a:endParaRPr lang="es-CO"/>
        </a:p>
      </dgm:t>
    </dgm:pt>
    <dgm:pt modelId="{3DC7FFD8-F4FD-452A-AF4F-71ACF4E9731A}" type="pres">
      <dgm:prSet presAssocID="{35C47701-90E1-460F-A764-B0E5793CAC3F}" presName="gear3" presStyleLbl="node1" presStyleIdx="2" presStyleCnt="3" custScaleX="110574" custScaleY="105002" custLinFactNeighborX="-2192"/>
      <dgm:spPr/>
      <dgm:t>
        <a:bodyPr/>
        <a:lstStyle/>
        <a:p>
          <a:endParaRPr lang="es-CO"/>
        </a:p>
      </dgm:t>
    </dgm:pt>
    <dgm:pt modelId="{B76E8CC5-FBF0-4E1B-AA0D-67A3E1189C17}" type="pres">
      <dgm:prSet presAssocID="{35C47701-90E1-460F-A764-B0E5793CAC3F}" presName="gear3tx" presStyleLbl="node1" presStyleIdx="2" presStyleCnt="3">
        <dgm:presLayoutVars>
          <dgm:chMax val="1"/>
          <dgm:bulletEnabled val="1"/>
        </dgm:presLayoutVars>
      </dgm:prSet>
      <dgm:spPr/>
      <dgm:t>
        <a:bodyPr/>
        <a:lstStyle/>
        <a:p>
          <a:endParaRPr lang="es-CO"/>
        </a:p>
      </dgm:t>
    </dgm:pt>
    <dgm:pt modelId="{C0B8DD29-0393-405D-BF12-F05821FCCCEF}" type="pres">
      <dgm:prSet presAssocID="{35C47701-90E1-460F-A764-B0E5793CAC3F}" presName="gear3srcNode" presStyleLbl="node1" presStyleIdx="2" presStyleCnt="3"/>
      <dgm:spPr/>
      <dgm:t>
        <a:bodyPr/>
        <a:lstStyle/>
        <a:p>
          <a:endParaRPr lang="es-CO"/>
        </a:p>
      </dgm:t>
    </dgm:pt>
    <dgm:pt modelId="{BE26DFF4-D9BC-4F35-B235-654E914F5BD8}" type="pres">
      <dgm:prSet presAssocID="{35C47701-90E1-460F-A764-B0E5793CAC3F}" presName="gear3dstNode" presStyleLbl="node1" presStyleIdx="2" presStyleCnt="3"/>
      <dgm:spPr/>
      <dgm:t>
        <a:bodyPr/>
        <a:lstStyle/>
        <a:p>
          <a:endParaRPr lang="es-CO"/>
        </a:p>
      </dgm:t>
    </dgm:pt>
    <dgm:pt modelId="{C75684FD-09C6-4E94-B7BF-D739330F0A4A}" type="pres">
      <dgm:prSet presAssocID="{D3B8B1C8-26E3-4982-96E3-B1CEEF29A94F}" presName="connector1" presStyleLbl="sibTrans2D1" presStyleIdx="0" presStyleCnt="3" custLinFactNeighborX="1220" custLinFactNeighborY="2118"/>
      <dgm:spPr/>
      <dgm:t>
        <a:bodyPr/>
        <a:lstStyle/>
        <a:p>
          <a:endParaRPr lang="es-CO"/>
        </a:p>
      </dgm:t>
    </dgm:pt>
    <dgm:pt modelId="{49CBAFD9-AA18-4F3F-A9F7-1A1D4DF52ED9}" type="pres">
      <dgm:prSet presAssocID="{986E5784-0C22-4257-B062-EBB79B5CE123}" presName="connector2" presStyleLbl="sibTrans2D1" presStyleIdx="1" presStyleCnt="3"/>
      <dgm:spPr/>
      <dgm:t>
        <a:bodyPr/>
        <a:lstStyle/>
        <a:p>
          <a:endParaRPr lang="es-CO"/>
        </a:p>
      </dgm:t>
    </dgm:pt>
    <dgm:pt modelId="{E9613A71-7572-4D92-B703-AC62720F1DA8}" type="pres">
      <dgm:prSet presAssocID="{389ED33F-ED16-4C6A-9C7F-C2F41550983A}" presName="connector3" presStyleLbl="sibTrans2D1" presStyleIdx="2" presStyleCnt="3" custLinFactNeighborX="511" custLinFactNeighborY="-1352"/>
      <dgm:spPr/>
      <dgm:t>
        <a:bodyPr/>
        <a:lstStyle/>
        <a:p>
          <a:endParaRPr lang="es-CO"/>
        </a:p>
      </dgm:t>
    </dgm:pt>
  </dgm:ptLst>
  <dgm:cxnLst>
    <dgm:cxn modelId="{9835C518-933D-41E6-A309-9FB394545349}" srcId="{490E5274-6C1B-44D4-B7B3-2FD4CB1D1FFC}" destId="{2AD94491-1664-4547-B84A-81FC1556B666}" srcOrd="4" destOrd="0" parTransId="{4145C537-D6BE-44B1-904E-C9ACDE6DCA9D}" sibTransId="{A62F54CF-E4D6-4593-B032-83C67BDF3A53}"/>
    <dgm:cxn modelId="{A0E2396A-9ACD-4367-BED3-80F22ED1582B}" type="presOf" srcId="{D48A9DFC-57BC-4019-BC91-3834E3C8CDBB}" destId="{7F255B0E-5524-4DD7-AD3F-22B76F31F225}" srcOrd="0" destOrd="0" presId="urn:microsoft.com/office/officeart/2005/8/layout/gear1"/>
    <dgm:cxn modelId="{A9E3EE96-DDB4-4B4E-BE1E-892864155A78}" type="presOf" srcId="{389ED33F-ED16-4C6A-9C7F-C2F41550983A}" destId="{E9613A71-7572-4D92-B703-AC62720F1DA8}" srcOrd="0" destOrd="0" presId="urn:microsoft.com/office/officeart/2005/8/layout/gear1"/>
    <dgm:cxn modelId="{600B9550-FE90-474D-8398-99F05759BAC5}" type="presOf" srcId="{396F58A9-4117-4257-813E-57B8CDEBA5D6}" destId="{2005D2F7-6589-476A-B789-6D617E44A609}" srcOrd="1" destOrd="0" presId="urn:microsoft.com/office/officeart/2005/8/layout/gear1"/>
    <dgm:cxn modelId="{467A3409-2D90-4F7C-8011-4100651E40AD}" srcId="{490E5274-6C1B-44D4-B7B3-2FD4CB1D1FFC}" destId="{23AA9C33-C758-4BEE-B329-A004C260D268}" srcOrd="3" destOrd="0" parTransId="{D8F53B56-DA9A-4143-9866-97B7FE9940FF}" sibTransId="{59C1BA9C-A083-4E97-AF63-81F014C43F11}"/>
    <dgm:cxn modelId="{ACFAEA4F-4ABA-4AC7-AB24-96CE94004353}" type="presOf" srcId="{396F58A9-4117-4257-813E-57B8CDEBA5D6}" destId="{3440CAEC-1885-4AF3-9E4C-8B865C4ABD65}" srcOrd="0" destOrd="0" presId="urn:microsoft.com/office/officeart/2005/8/layout/gear1"/>
    <dgm:cxn modelId="{DA2474A6-050D-4A2A-B802-7E11163D61C0}" type="presOf" srcId="{35C47701-90E1-460F-A764-B0E5793CAC3F}" destId="{3DC7FFD8-F4FD-452A-AF4F-71ACF4E9731A}" srcOrd="0" destOrd="0" presId="urn:microsoft.com/office/officeart/2005/8/layout/gear1"/>
    <dgm:cxn modelId="{34455B4B-34A3-40B2-B15F-F58D1CEB5C89}" type="presOf" srcId="{35C47701-90E1-460F-A764-B0E5793CAC3F}" destId="{BE26DFF4-D9BC-4F35-B235-654E914F5BD8}" srcOrd="3" destOrd="0" presId="urn:microsoft.com/office/officeart/2005/8/layout/gear1"/>
    <dgm:cxn modelId="{5FD5B293-33F1-4FCE-BAAD-974DBD105D19}" srcId="{490E5274-6C1B-44D4-B7B3-2FD4CB1D1FFC}" destId="{35C47701-90E1-460F-A764-B0E5793CAC3F}" srcOrd="2" destOrd="0" parTransId="{4A8B86ED-9CC6-4714-A0CB-9EE21BA6E456}" sibTransId="{389ED33F-ED16-4C6A-9C7F-C2F41550983A}"/>
    <dgm:cxn modelId="{D85009C4-2B63-4A76-9EDD-CEDBC94F01E7}" type="presOf" srcId="{396F58A9-4117-4257-813E-57B8CDEBA5D6}" destId="{08199393-C6E9-4841-9819-6C01FD39E7DD}" srcOrd="2" destOrd="0" presId="urn:microsoft.com/office/officeart/2005/8/layout/gear1"/>
    <dgm:cxn modelId="{A24D16C0-9592-4EA9-8EC5-A38E16D48F16}" type="presOf" srcId="{D48A9DFC-57BC-4019-BC91-3834E3C8CDBB}" destId="{FC5C20F3-DA5A-453E-9189-5585277F6470}" srcOrd="2" destOrd="0" presId="urn:microsoft.com/office/officeart/2005/8/layout/gear1"/>
    <dgm:cxn modelId="{67BDA8A9-EFBE-4B40-9F1A-B869F8E73B06}" type="presOf" srcId="{35C47701-90E1-460F-A764-B0E5793CAC3F}" destId="{B76E8CC5-FBF0-4E1B-AA0D-67A3E1189C17}" srcOrd="1" destOrd="0" presId="urn:microsoft.com/office/officeart/2005/8/layout/gear1"/>
    <dgm:cxn modelId="{90090C07-EE4B-4361-9F9C-BE5E51270E64}" srcId="{490E5274-6C1B-44D4-B7B3-2FD4CB1D1FFC}" destId="{396F58A9-4117-4257-813E-57B8CDEBA5D6}" srcOrd="0" destOrd="0" parTransId="{549805DA-C470-49B8-866E-E7B99C4F8178}" sibTransId="{D3B8B1C8-26E3-4982-96E3-B1CEEF29A94F}"/>
    <dgm:cxn modelId="{7EF3D741-4DB2-4928-B1B9-3481D236AE12}" type="presOf" srcId="{D3B8B1C8-26E3-4982-96E3-B1CEEF29A94F}" destId="{C75684FD-09C6-4E94-B7BF-D739330F0A4A}" srcOrd="0" destOrd="0" presId="urn:microsoft.com/office/officeart/2005/8/layout/gear1"/>
    <dgm:cxn modelId="{9B9A36A3-73C1-49F0-B2B8-F8942DFFD8C5}" type="presOf" srcId="{986E5784-0C22-4257-B062-EBB79B5CE123}" destId="{49CBAFD9-AA18-4F3F-A9F7-1A1D4DF52ED9}" srcOrd="0" destOrd="0" presId="urn:microsoft.com/office/officeart/2005/8/layout/gear1"/>
    <dgm:cxn modelId="{3A1CBA70-27F7-4A81-AA7A-9D53F02A088F}" type="presOf" srcId="{D48A9DFC-57BC-4019-BC91-3834E3C8CDBB}" destId="{D8E1E24D-C6BE-4784-B9A5-D1402494A2B6}" srcOrd="1" destOrd="0" presId="urn:microsoft.com/office/officeart/2005/8/layout/gear1"/>
    <dgm:cxn modelId="{24C564D0-86E6-4767-9E6A-DCFDAF0F320A}" type="presOf" srcId="{490E5274-6C1B-44D4-B7B3-2FD4CB1D1FFC}" destId="{90E47327-3793-4FB0-AEF3-CC6ADF1A73D0}" srcOrd="0" destOrd="0" presId="urn:microsoft.com/office/officeart/2005/8/layout/gear1"/>
    <dgm:cxn modelId="{8DB20521-92FF-400B-8C6B-9191923E6A90}" srcId="{490E5274-6C1B-44D4-B7B3-2FD4CB1D1FFC}" destId="{D48A9DFC-57BC-4019-BC91-3834E3C8CDBB}" srcOrd="1" destOrd="0" parTransId="{A57A18D5-A1BE-463F-B6D5-25D9837E8556}" sibTransId="{986E5784-0C22-4257-B062-EBB79B5CE123}"/>
    <dgm:cxn modelId="{C4F6976C-F99E-4BF7-8B4F-7BA9F8F1BFD4}" srcId="{490E5274-6C1B-44D4-B7B3-2FD4CB1D1FFC}" destId="{B01D6E75-3F88-4AA2-9F05-9FB2E450714F}" srcOrd="5" destOrd="0" parTransId="{FE3EC9A7-CFBD-4F26-893C-A749623FB661}" sibTransId="{3EC20DA1-0654-4C28-9FCD-F1ABEA94F8A8}"/>
    <dgm:cxn modelId="{1094DB8E-C99C-4611-972C-22E7482ED341}" type="presOf" srcId="{35C47701-90E1-460F-A764-B0E5793CAC3F}" destId="{C0B8DD29-0393-405D-BF12-F05821FCCCEF}" srcOrd="2" destOrd="0" presId="urn:microsoft.com/office/officeart/2005/8/layout/gear1"/>
    <dgm:cxn modelId="{9BED40AC-4A7B-4539-BC71-4F39516E6782}" type="presParOf" srcId="{90E47327-3793-4FB0-AEF3-CC6ADF1A73D0}" destId="{3440CAEC-1885-4AF3-9E4C-8B865C4ABD65}" srcOrd="0" destOrd="0" presId="urn:microsoft.com/office/officeart/2005/8/layout/gear1"/>
    <dgm:cxn modelId="{FB30DA44-4A9D-44EB-A434-5786D1823496}" type="presParOf" srcId="{90E47327-3793-4FB0-AEF3-CC6ADF1A73D0}" destId="{2005D2F7-6589-476A-B789-6D617E44A609}" srcOrd="1" destOrd="0" presId="urn:microsoft.com/office/officeart/2005/8/layout/gear1"/>
    <dgm:cxn modelId="{59BADB52-09E9-4CA8-BE3F-71D2A88B0031}" type="presParOf" srcId="{90E47327-3793-4FB0-AEF3-CC6ADF1A73D0}" destId="{08199393-C6E9-4841-9819-6C01FD39E7DD}" srcOrd="2" destOrd="0" presId="urn:microsoft.com/office/officeart/2005/8/layout/gear1"/>
    <dgm:cxn modelId="{606EE74E-B805-49F3-8B8D-8C8E84D6662D}" type="presParOf" srcId="{90E47327-3793-4FB0-AEF3-CC6ADF1A73D0}" destId="{7F255B0E-5524-4DD7-AD3F-22B76F31F225}" srcOrd="3" destOrd="0" presId="urn:microsoft.com/office/officeart/2005/8/layout/gear1"/>
    <dgm:cxn modelId="{686F33B8-3D62-4FD2-8EFD-4C8BEB296D86}" type="presParOf" srcId="{90E47327-3793-4FB0-AEF3-CC6ADF1A73D0}" destId="{D8E1E24D-C6BE-4784-B9A5-D1402494A2B6}" srcOrd="4" destOrd="0" presId="urn:microsoft.com/office/officeart/2005/8/layout/gear1"/>
    <dgm:cxn modelId="{9CA15BB5-8C8D-432D-B82D-D8AB82466B6D}" type="presParOf" srcId="{90E47327-3793-4FB0-AEF3-CC6ADF1A73D0}" destId="{FC5C20F3-DA5A-453E-9189-5585277F6470}" srcOrd="5" destOrd="0" presId="urn:microsoft.com/office/officeart/2005/8/layout/gear1"/>
    <dgm:cxn modelId="{49676D42-D716-4D21-8549-41DBBB577B15}" type="presParOf" srcId="{90E47327-3793-4FB0-AEF3-CC6ADF1A73D0}" destId="{3DC7FFD8-F4FD-452A-AF4F-71ACF4E9731A}" srcOrd="6" destOrd="0" presId="urn:microsoft.com/office/officeart/2005/8/layout/gear1"/>
    <dgm:cxn modelId="{3F2F69A1-657B-488A-99B9-0B26A4FD4D12}" type="presParOf" srcId="{90E47327-3793-4FB0-AEF3-CC6ADF1A73D0}" destId="{B76E8CC5-FBF0-4E1B-AA0D-67A3E1189C17}" srcOrd="7" destOrd="0" presId="urn:microsoft.com/office/officeart/2005/8/layout/gear1"/>
    <dgm:cxn modelId="{ECF8812B-8B3B-448A-8BD9-C01DB58F9AEE}" type="presParOf" srcId="{90E47327-3793-4FB0-AEF3-CC6ADF1A73D0}" destId="{C0B8DD29-0393-405D-BF12-F05821FCCCEF}" srcOrd="8" destOrd="0" presId="urn:microsoft.com/office/officeart/2005/8/layout/gear1"/>
    <dgm:cxn modelId="{8C6F2671-223C-4EFD-9A7B-3C27DE6DCB1A}" type="presParOf" srcId="{90E47327-3793-4FB0-AEF3-CC6ADF1A73D0}" destId="{BE26DFF4-D9BC-4F35-B235-654E914F5BD8}" srcOrd="9" destOrd="0" presId="urn:microsoft.com/office/officeart/2005/8/layout/gear1"/>
    <dgm:cxn modelId="{7DCB2868-F9AE-48FD-9621-A6DB21A9C047}" type="presParOf" srcId="{90E47327-3793-4FB0-AEF3-CC6ADF1A73D0}" destId="{C75684FD-09C6-4E94-B7BF-D739330F0A4A}" srcOrd="10" destOrd="0" presId="urn:microsoft.com/office/officeart/2005/8/layout/gear1"/>
    <dgm:cxn modelId="{801254D0-1239-45F4-9504-DEB1618B6D0C}" type="presParOf" srcId="{90E47327-3793-4FB0-AEF3-CC6ADF1A73D0}" destId="{49CBAFD9-AA18-4F3F-A9F7-1A1D4DF52ED9}" srcOrd="11" destOrd="0" presId="urn:microsoft.com/office/officeart/2005/8/layout/gear1"/>
    <dgm:cxn modelId="{2F160E32-24E9-43D2-91C9-30C2443DC025}" type="presParOf" srcId="{90E47327-3793-4FB0-AEF3-CC6ADF1A73D0}" destId="{E9613A71-7572-4D92-B703-AC62720F1DA8}" srcOrd="12" destOrd="0" presId="urn:microsoft.com/office/officeart/2005/8/layout/gear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0E5274-6C1B-44D4-B7B3-2FD4CB1D1FFC}" type="doc">
      <dgm:prSet loTypeId="urn:microsoft.com/office/officeart/2005/8/layout/gear1" loCatId="process" qsTypeId="urn:microsoft.com/office/officeart/2005/8/quickstyle/simple1" qsCatId="simple" csTypeId="urn:microsoft.com/office/officeart/2005/8/colors/accent1_2" csCatId="accent1" phldr="1"/>
      <dgm:spPr/>
    </dgm:pt>
    <dgm:pt modelId="{396F58A9-4117-4257-813E-57B8CDEBA5D6}">
      <dgm:prSet phldrT="[Texto]" custT="1"/>
      <dgm:spPr>
        <a:solidFill>
          <a:srgbClr val="92D050"/>
        </a:solidFill>
      </dgm:spPr>
      <dgm:t>
        <a:bodyPr/>
        <a:lstStyle/>
        <a:p>
          <a:r>
            <a:rPr lang="es-CO" sz="1200" b="1" dirty="0" smtClean="0">
              <a:solidFill>
                <a:schemeClr val="tx1"/>
              </a:solidFill>
              <a:latin typeface="Arial Narrow" panose="020B0606020202030204" pitchFamily="34" charset="0"/>
            </a:rPr>
            <a:t>Mapeo de Experiencias Educativas en áreas de influencia volcánica en Colombia</a:t>
          </a:r>
          <a:endParaRPr lang="es-CO" sz="1200" b="1" dirty="0">
            <a:solidFill>
              <a:schemeClr val="tx1"/>
            </a:solidFill>
            <a:latin typeface="Arial Narrow" panose="020B0606020202030204" pitchFamily="34" charset="0"/>
          </a:endParaRPr>
        </a:p>
      </dgm:t>
    </dgm:pt>
    <dgm:pt modelId="{549805DA-C470-49B8-866E-E7B99C4F8178}" type="parTrans" cxnId="{90090C07-EE4B-4361-9F9C-BE5E51270E64}">
      <dgm:prSet/>
      <dgm:spPr/>
      <dgm:t>
        <a:bodyPr/>
        <a:lstStyle/>
        <a:p>
          <a:endParaRPr lang="es-CO">
            <a:latin typeface="Arial Narrow" panose="020B0606020202030204" pitchFamily="34" charset="0"/>
          </a:endParaRPr>
        </a:p>
      </dgm:t>
    </dgm:pt>
    <dgm:pt modelId="{D3B8B1C8-26E3-4982-96E3-B1CEEF29A94F}" type="sibTrans" cxnId="{90090C07-EE4B-4361-9F9C-BE5E51270E64}">
      <dgm:prSet/>
      <dgm:spPr>
        <a:solidFill>
          <a:schemeClr val="tx1"/>
        </a:solidFill>
      </dgm:spPr>
      <dgm:t>
        <a:bodyPr/>
        <a:lstStyle/>
        <a:p>
          <a:endParaRPr lang="es-CO">
            <a:latin typeface="Arial Narrow" panose="020B0606020202030204" pitchFamily="34" charset="0"/>
          </a:endParaRPr>
        </a:p>
      </dgm:t>
    </dgm:pt>
    <dgm:pt modelId="{D48A9DFC-57BC-4019-BC91-3834E3C8CDBB}">
      <dgm:prSet phldrT="[Texto]" custT="1"/>
      <dgm:spPr>
        <a:solidFill>
          <a:schemeClr val="accent1">
            <a:lumMod val="75000"/>
          </a:schemeClr>
        </a:solidFill>
      </dgm:spPr>
      <dgm:t>
        <a:bodyPr/>
        <a:lstStyle/>
        <a:p>
          <a:r>
            <a:rPr lang="es-CO" sz="1100" b="1" dirty="0" smtClean="0">
              <a:latin typeface="Arial Narrow" panose="020B0606020202030204" pitchFamily="34" charset="0"/>
            </a:rPr>
            <a:t>La Escuela de Gestores en Gestión del Riesgo volcánico</a:t>
          </a:r>
          <a:endParaRPr lang="es-CO" sz="1100" b="1" dirty="0">
            <a:latin typeface="Arial Narrow" panose="020B0606020202030204" pitchFamily="34" charset="0"/>
          </a:endParaRPr>
        </a:p>
      </dgm:t>
    </dgm:pt>
    <dgm:pt modelId="{A57A18D5-A1BE-463F-B6D5-25D9837E8556}" type="parTrans" cxnId="{8DB20521-92FF-400B-8C6B-9191923E6A90}">
      <dgm:prSet/>
      <dgm:spPr/>
      <dgm:t>
        <a:bodyPr/>
        <a:lstStyle/>
        <a:p>
          <a:endParaRPr lang="es-CO">
            <a:latin typeface="Arial Narrow" panose="020B0606020202030204" pitchFamily="34" charset="0"/>
          </a:endParaRPr>
        </a:p>
      </dgm:t>
    </dgm:pt>
    <dgm:pt modelId="{986E5784-0C22-4257-B062-EBB79B5CE123}" type="sibTrans" cxnId="{8DB20521-92FF-400B-8C6B-9191923E6A90}">
      <dgm:prSet/>
      <dgm:spPr>
        <a:solidFill>
          <a:schemeClr val="tx1"/>
        </a:solidFill>
      </dgm:spPr>
      <dgm:t>
        <a:bodyPr/>
        <a:lstStyle/>
        <a:p>
          <a:endParaRPr lang="es-CO">
            <a:latin typeface="Arial Narrow" panose="020B0606020202030204" pitchFamily="34" charset="0"/>
          </a:endParaRPr>
        </a:p>
      </dgm:t>
    </dgm:pt>
    <dgm:pt modelId="{35C47701-90E1-460F-A764-B0E5793CAC3F}">
      <dgm:prSet phldrT="[Texto]" custT="1"/>
      <dgm:spPr>
        <a:solidFill>
          <a:schemeClr val="bg1">
            <a:lumMod val="60000"/>
            <a:lumOff val="40000"/>
          </a:schemeClr>
        </a:solidFill>
        <a:ln>
          <a:solidFill>
            <a:schemeClr val="tx1"/>
          </a:solidFill>
        </a:ln>
      </dgm:spPr>
      <dgm:t>
        <a:bodyPr/>
        <a:lstStyle/>
        <a:p>
          <a:r>
            <a:rPr lang="es-CO" sz="1000" b="1" dirty="0" smtClean="0">
              <a:solidFill>
                <a:schemeClr val="tx1"/>
              </a:solidFill>
              <a:latin typeface="Arial Narrow" panose="020B0606020202030204" pitchFamily="34" charset="0"/>
            </a:rPr>
            <a:t>Ser una experiencia reconocida por la Unidad Nacional de Gestión del Riesgo de Desastres</a:t>
          </a:r>
          <a:r>
            <a:rPr lang="es-CO" sz="800" b="1" dirty="0" smtClean="0">
              <a:solidFill>
                <a:schemeClr val="tx1"/>
              </a:solidFill>
              <a:latin typeface="Arial Narrow" panose="020B0606020202030204" pitchFamily="34" charset="0"/>
            </a:rPr>
            <a:t>.</a:t>
          </a:r>
          <a:endParaRPr lang="es-CO" sz="800" b="1" dirty="0">
            <a:solidFill>
              <a:schemeClr val="tx1"/>
            </a:solidFill>
            <a:latin typeface="Arial Narrow" panose="020B0606020202030204" pitchFamily="34" charset="0"/>
          </a:endParaRPr>
        </a:p>
      </dgm:t>
    </dgm:pt>
    <dgm:pt modelId="{4A8B86ED-9CC6-4714-A0CB-9EE21BA6E456}" type="parTrans" cxnId="{5FD5B293-33F1-4FCE-BAAD-974DBD105D19}">
      <dgm:prSet/>
      <dgm:spPr/>
      <dgm:t>
        <a:bodyPr/>
        <a:lstStyle/>
        <a:p>
          <a:endParaRPr lang="es-CO">
            <a:latin typeface="Arial Narrow" panose="020B0606020202030204" pitchFamily="34" charset="0"/>
          </a:endParaRPr>
        </a:p>
      </dgm:t>
    </dgm:pt>
    <dgm:pt modelId="{389ED33F-ED16-4C6A-9C7F-C2F41550983A}" type="sibTrans" cxnId="{5FD5B293-33F1-4FCE-BAAD-974DBD105D19}">
      <dgm:prSet/>
      <dgm:spPr>
        <a:solidFill>
          <a:schemeClr val="tx1"/>
        </a:solidFill>
      </dgm:spPr>
      <dgm:t>
        <a:bodyPr/>
        <a:lstStyle/>
        <a:p>
          <a:endParaRPr lang="es-CO">
            <a:latin typeface="Arial Narrow" panose="020B0606020202030204" pitchFamily="34" charset="0"/>
          </a:endParaRPr>
        </a:p>
      </dgm:t>
    </dgm:pt>
    <dgm:pt modelId="{23AA9C33-C758-4BEE-B329-A004C260D268}">
      <dgm:prSet phldrT="[Texto]" custLinFactNeighborX="-2192"/>
      <dgm:spPr>
        <a:solidFill>
          <a:srgbClr val="C00000"/>
        </a:solidFill>
      </dgm:spPr>
      <dgm:t>
        <a:bodyPr/>
        <a:lstStyle/>
        <a:p>
          <a:endParaRPr lang="es-CO" dirty="0">
            <a:latin typeface="Arial Narrow" panose="020B0606020202030204" pitchFamily="34" charset="0"/>
          </a:endParaRPr>
        </a:p>
      </dgm:t>
    </dgm:pt>
    <dgm:pt modelId="{D8F53B56-DA9A-4143-9866-97B7FE9940FF}" type="parTrans" cxnId="{467A3409-2D90-4F7C-8011-4100651E40AD}">
      <dgm:prSet/>
      <dgm:spPr/>
      <dgm:t>
        <a:bodyPr/>
        <a:lstStyle/>
        <a:p>
          <a:endParaRPr lang="es-CO">
            <a:latin typeface="Arial Narrow" panose="020B0606020202030204" pitchFamily="34" charset="0"/>
          </a:endParaRPr>
        </a:p>
      </dgm:t>
    </dgm:pt>
    <dgm:pt modelId="{59C1BA9C-A083-4E97-AF63-81F014C43F11}" type="sibTrans" cxnId="{467A3409-2D90-4F7C-8011-4100651E40AD}">
      <dgm:prSet/>
      <dgm:spPr/>
      <dgm:t>
        <a:bodyPr/>
        <a:lstStyle/>
        <a:p>
          <a:endParaRPr lang="es-CO">
            <a:latin typeface="Arial Narrow" panose="020B0606020202030204" pitchFamily="34" charset="0"/>
          </a:endParaRPr>
        </a:p>
      </dgm:t>
    </dgm:pt>
    <dgm:pt modelId="{2AD94491-1664-4547-B84A-81FC1556B666}">
      <dgm:prSet phldrT="[Texto]" custLinFactNeighborX="-2192"/>
      <dgm:spPr>
        <a:solidFill>
          <a:srgbClr val="C00000"/>
        </a:solidFill>
      </dgm:spPr>
      <dgm:t>
        <a:bodyPr/>
        <a:lstStyle/>
        <a:p>
          <a:endParaRPr lang="es-CO" dirty="0">
            <a:latin typeface="Arial Narrow" panose="020B0606020202030204" pitchFamily="34" charset="0"/>
          </a:endParaRPr>
        </a:p>
      </dgm:t>
    </dgm:pt>
    <dgm:pt modelId="{4145C537-D6BE-44B1-904E-C9ACDE6DCA9D}" type="parTrans" cxnId="{9835C518-933D-41E6-A309-9FB394545349}">
      <dgm:prSet/>
      <dgm:spPr/>
      <dgm:t>
        <a:bodyPr/>
        <a:lstStyle/>
        <a:p>
          <a:endParaRPr lang="es-CO">
            <a:latin typeface="Arial Narrow" panose="020B0606020202030204" pitchFamily="34" charset="0"/>
          </a:endParaRPr>
        </a:p>
      </dgm:t>
    </dgm:pt>
    <dgm:pt modelId="{A62F54CF-E4D6-4593-B032-83C67BDF3A53}" type="sibTrans" cxnId="{9835C518-933D-41E6-A309-9FB394545349}">
      <dgm:prSet/>
      <dgm:spPr/>
      <dgm:t>
        <a:bodyPr/>
        <a:lstStyle/>
        <a:p>
          <a:endParaRPr lang="es-CO">
            <a:latin typeface="Arial Narrow" panose="020B0606020202030204" pitchFamily="34" charset="0"/>
          </a:endParaRPr>
        </a:p>
      </dgm:t>
    </dgm:pt>
    <dgm:pt modelId="{90E47327-3793-4FB0-AEF3-CC6ADF1A73D0}" type="pres">
      <dgm:prSet presAssocID="{490E5274-6C1B-44D4-B7B3-2FD4CB1D1FFC}" presName="composite" presStyleCnt="0">
        <dgm:presLayoutVars>
          <dgm:chMax val="3"/>
          <dgm:animLvl val="lvl"/>
          <dgm:resizeHandles val="exact"/>
        </dgm:presLayoutVars>
      </dgm:prSet>
      <dgm:spPr/>
    </dgm:pt>
    <dgm:pt modelId="{3440CAEC-1885-4AF3-9E4C-8B865C4ABD65}" type="pres">
      <dgm:prSet presAssocID="{396F58A9-4117-4257-813E-57B8CDEBA5D6}" presName="gear1" presStyleLbl="node1" presStyleIdx="0" presStyleCnt="3" custLinFactNeighborX="5189" custLinFactNeighborY="-2942">
        <dgm:presLayoutVars>
          <dgm:chMax val="1"/>
          <dgm:bulletEnabled val="1"/>
        </dgm:presLayoutVars>
      </dgm:prSet>
      <dgm:spPr/>
      <dgm:t>
        <a:bodyPr/>
        <a:lstStyle/>
        <a:p>
          <a:endParaRPr lang="es-CO"/>
        </a:p>
      </dgm:t>
    </dgm:pt>
    <dgm:pt modelId="{2005D2F7-6589-476A-B789-6D617E44A609}" type="pres">
      <dgm:prSet presAssocID="{396F58A9-4117-4257-813E-57B8CDEBA5D6}" presName="gear1srcNode" presStyleLbl="node1" presStyleIdx="0" presStyleCnt="3"/>
      <dgm:spPr/>
      <dgm:t>
        <a:bodyPr/>
        <a:lstStyle/>
        <a:p>
          <a:endParaRPr lang="es-CO"/>
        </a:p>
      </dgm:t>
    </dgm:pt>
    <dgm:pt modelId="{08199393-C6E9-4841-9819-6C01FD39E7DD}" type="pres">
      <dgm:prSet presAssocID="{396F58A9-4117-4257-813E-57B8CDEBA5D6}" presName="gear1dstNode" presStyleLbl="node1" presStyleIdx="0" presStyleCnt="3"/>
      <dgm:spPr/>
      <dgm:t>
        <a:bodyPr/>
        <a:lstStyle/>
        <a:p>
          <a:endParaRPr lang="es-CO"/>
        </a:p>
      </dgm:t>
    </dgm:pt>
    <dgm:pt modelId="{7F255B0E-5524-4DD7-AD3F-22B76F31F225}" type="pres">
      <dgm:prSet presAssocID="{D48A9DFC-57BC-4019-BC91-3834E3C8CDBB}" presName="gear2" presStyleLbl="node1" presStyleIdx="1" presStyleCnt="3" custScaleX="108613" custScaleY="107036" custLinFactNeighborX="-4793" custLinFactNeighborY="6388">
        <dgm:presLayoutVars>
          <dgm:chMax val="1"/>
          <dgm:bulletEnabled val="1"/>
        </dgm:presLayoutVars>
      </dgm:prSet>
      <dgm:spPr/>
      <dgm:t>
        <a:bodyPr/>
        <a:lstStyle/>
        <a:p>
          <a:endParaRPr lang="es-CO"/>
        </a:p>
      </dgm:t>
    </dgm:pt>
    <dgm:pt modelId="{D8E1E24D-C6BE-4784-B9A5-D1402494A2B6}" type="pres">
      <dgm:prSet presAssocID="{D48A9DFC-57BC-4019-BC91-3834E3C8CDBB}" presName="gear2srcNode" presStyleLbl="node1" presStyleIdx="1" presStyleCnt="3"/>
      <dgm:spPr/>
      <dgm:t>
        <a:bodyPr/>
        <a:lstStyle/>
        <a:p>
          <a:endParaRPr lang="es-CO"/>
        </a:p>
      </dgm:t>
    </dgm:pt>
    <dgm:pt modelId="{FC5C20F3-DA5A-453E-9189-5585277F6470}" type="pres">
      <dgm:prSet presAssocID="{D48A9DFC-57BC-4019-BC91-3834E3C8CDBB}" presName="gear2dstNode" presStyleLbl="node1" presStyleIdx="1" presStyleCnt="3"/>
      <dgm:spPr/>
      <dgm:t>
        <a:bodyPr/>
        <a:lstStyle/>
        <a:p>
          <a:endParaRPr lang="es-CO"/>
        </a:p>
      </dgm:t>
    </dgm:pt>
    <dgm:pt modelId="{3DC7FFD8-F4FD-452A-AF4F-71ACF4E9731A}" type="pres">
      <dgm:prSet presAssocID="{35C47701-90E1-460F-A764-B0E5793CAC3F}" presName="gear3" presStyleLbl="node1" presStyleIdx="2" presStyleCnt="3" custScaleX="113827" custScaleY="104179" custLinFactNeighborX="-5148" custLinFactNeighborY="1321"/>
      <dgm:spPr/>
      <dgm:t>
        <a:bodyPr/>
        <a:lstStyle/>
        <a:p>
          <a:endParaRPr lang="es-CO"/>
        </a:p>
      </dgm:t>
    </dgm:pt>
    <dgm:pt modelId="{B76E8CC5-FBF0-4E1B-AA0D-67A3E1189C17}" type="pres">
      <dgm:prSet presAssocID="{35C47701-90E1-460F-A764-B0E5793CAC3F}" presName="gear3tx" presStyleLbl="node1" presStyleIdx="2" presStyleCnt="3">
        <dgm:presLayoutVars>
          <dgm:chMax val="1"/>
          <dgm:bulletEnabled val="1"/>
        </dgm:presLayoutVars>
      </dgm:prSet>
      <dgm:spPr/>
      <dgm:t>
        <a:bodyPr/>
        <a:lstStyle/>
        <a:p>
          <a:endParaRPr lang="es-CO"/>
        </a:p>
      </dgm:t>
    </dgm:pt>
    <dgm:pt modelId="{C0B8DD29-0393-405D-BF12-F05821FCCCEF}" type="pres">
      <dgm:prSet presAssocID="{35C47701-90E1-460F-A764-B0E5793CAC3F}" presName="gear3srcNode" presStyleLbl="node1" presStyleIdx="2" presStyleCnt="3"/>
      <dgm:spPr/>
      <dgm:t>
        <a:bodyPr/>
        <a:lstStyle/>
        <a:p>
          <a:endParaRPr lang="es-CO"/>
        </a:p>
      </dgm:t>
    </dgm:pt>
    <dgm:pt modelId="{BE26DFF4-D9BC-4F35-B235-654E914F5BD8}" type="pres">
      <dgm:prSet presAssocID="{35C47701-90E1-460F-A764-B0E5793CAC3F}" presName="gear3dstNode" presStyleLbl="node1" presStyleIdx="2" presStyleCnt="3"/>
      <dgm:spPr/>
      <dgm:t>
        <a:bodyPr/>
        <a:lstStyle/>
        <a:p>
          <a:endParaRPr lang="es-CO"/>
        </a:p>
      </dgm:t>
    </dgm:pt>
    <dgm:pt modelId="{C75684FD-09C6-4E94-B7BF-D739330F0A4A}" type="pres">
      <dgm:prSet presAssocID="{D3B8B1C8-26E3-4982-96E3-B1CEEF29A94F}" presName="connector1" presStyleLbl="sibTrans2D1" presStyleIdx="0" presStyleCnt="3" custLinFactNeighborX="1220" custLinFactNeighborY="2118"/>
      <dgm:spPr/>
      <dgm:t>
        <a:bodyPr/>
        <a:lstStyle/>
        <a:p>
          <a:endParaRPr lang="es-CO"/>
        </a:p>
      </dgm:t>
    </dgm:pt>
    <dgm:pt modelId="{49CBAFD9-AA18-4F3F-A9F7-1A1D4DF52ED9}" type="pres">
      <dgm:prSet presAssocID="{986E5784-0C22-4257-B062-EBB79B5CE123}" presName="connector2" presStyleLbl="sibTrans2D1" presStyleIdx="1" presStyleCnt="3"/>
      <dgm:spPr/>
      <dgm:t>
        <a:bodyPr/>
        <a:lstStyle/>
        <a:p>
          <a:endParaRPr lang="es-CO"/>
        </a:p>
      </dgm:t>
    </dgm:pt>
    <dgm:pt modelId="{E9613A71-7572-4D92-B703-AC62720F1DA8}" type="pres">
      <dgm:prSet presAssocID="{389ED33F-ED16-4C6A-9C7F-C2F41550983A}" presName="connector3" presStyleLbl="sibTrans2D1" presStyleIdx="2" presStyleCnt="3"/>
      <dgm:spPr/>
      <dgm:t>
        <a:bodyPr/>
        <a:lstStyle/>
        <a:p>
          <a:endParaRPr lang="es-CO"/>
        </a:p>
      </dgm:t>
    </dgm:pt>
  </dgm:ptLst>
  <dgm:cxnLst>
    <dgm:cxn modelId="{D3B6DE96-9BB5-47E4-AD84-99F38DE05406}" type="presOf" srcId="{35C47701-90E1-460F-A764-B0E5793CAC3F}" destId="{B76E8CC5-FBF0-4E1B-AA0D-67A3E1189C17}" srcOrd="1" destOrd="0" presId="urn:microsoft.com/office/officeart/2005/8/layout/gear1"/>
    <dgm:cxn modelId="{FBA9ED82-1124-405E-BD30-C178F84DF4E2}" type="presOf" srcId="{35C47701-90E1-460F-A764-B0E5793CAC3F}" destId="{BE26DFF4-D9BC-4F35-B235-654E914F5BD8}" srcOrd="3" destOrd="0" presId="urn:microsoft.com/office/officeart/2005/8/layout/gear1"/>
    <dgm:cxn modelId="{C96CA37F-A661-4A50-9F60-AF1E63EF3537}" type="presOf" srcId="{490E5274-6C1B-44D4-B7B3-2FD4CB1D1FFC}" destId="{90E47327-3793-4FB0-AEF3-CC6ADF1A73D0}" srcOrd="0" destOrd="0" presId="urn:microsoft.com/office/officeart/2005/8/layout/gear1"/>
    <dgm:cxn modelId="{A7E5544C-22B0-4740-A298-ABA5A14EFE75}" type="presOf" srcId="{D48A9DFC-57BC-4019-BC91-3834E3C8CDBB}" destId="{FC5C20F3-DA5A-453E-9189-5585277F6470}" srcOrd="2" destOrd="0" presId="urn:microsoft.com/office/officeart/2005/8/layout/gear1"/>
    <dgm:cxn modelId="{90090C07-EE4B-4361-9F9C-BE5E51270E64}" srcId="{490E5274-6C1B-44D4-B7B3-2FD4CB1D1FFC}" destId="{396F58A9-4117-4257-813E-57B8CDEBA5D6}" srcOrd="0" destOrd="0" parTransId="{549805DA-C470-49B8-866E-E7B99C4F8178}" sibTransId="{D3B8B1C8-26E3-4982-96E3-B1CEEF29A94F}"/>
    <dgm:cxn modelId="{00088238-5B80-489E-BD70-452CC9530434}" type="presOf" srcId="{986E5784-0C22-4257-B062-EBB79B5CE123}" destId="{49CBAFD9-AA18-4F3F-A9F7-1A1D4DF52ED9}" srcOrd="0" destOrd="0" presId="urn:microsoft.com/office/officeart/2005/8/layout/gear1"/>
    <dgm:cxn modelId="{9835C518-933D-41E6-A309-9FB394545349}" srcId="{490E5274-6C1B-44D4-B7B3-2FD4CB1D1FFC}" destId="{2AD94491-1664-4547-B84A-81FC1556B666}" srcOrd="4" destOrd="0" parTransId="{4145C537-D6BE-44B1-904E-C9ACDE6DCA9D}" sibTransId="{A62F54CF-E4D6-4593-B032-83C67BDF3A53}"/>
    <dgm:cxn modelId="{B59B5192-A1EB-409D-A0CF-354212318ADF}" type="presOf" srcId="{D48A9DFC-57BC-4019-BC91-3834E3C8CDBB}" destId="{7F255B0E-5524-4DD7-AD3F-22B76F31F225}" srcOrd="0" destOrd="0" presId="urn:microsoft.com/office/officeart/2005/8/layout/gear1"/>
    <dgm:cxn modelId="{9004211D-8259-47C4-A4E1-5FF8552D3B69}" type="presOf" srcId="{35C47701-90E1-460F-A764-B0E5793CAC3F}" destId="{C0B8DD29-0393-405D-BF12-F05821FCCCEF}" srcOrd="2" destOrd="0" presId="urn:microsoft.com/office/officeart/2005/8/layout/gear1"/>
    <dgm:cxn modelId="{5FD5B293-33F1-4FCE-BAAD-974DBD105D19}" srcId="{490E5274-6C1B-44D4-B7B3-2FD4CB1D1FFC}" destId="{35C47701-90E1-460F-A764-B0E5793CAC3F}" srcOrd="2" destOrd="0" parTransId="{4A8B86ED-9CC6-4714-A0CB-9EE21BA6E456}" sibTransId="{389ED33F-ED16-4C6A-9C7F-C2F41550983A}"/>
    <dgm:cxn modelId="{3C45D727-F4DC-489E-862B-0E69FA8236DC}" type="presOf" srcId="{D48A9DFC-57BC-4019-BC91-3834E3C8CDBB}" destId="{D8E1E24D-C6BE-4784-B9A5-D1402494A2B6}" srcOrd="1" destOrd="0" presId="urn:microsoft.com/office/officeart/2005/8/layout/gear1"/>
    <dgm:cxn modelId="{8DB20521-92FF-400B-8C6B-9191923E6A90}" srcId="{490E5274-6C1B-44D4-B7B3-2FD4CB1D1FFC}" destId="{D48A9DFC-57BC-4019-BC91-3834E3C8CDBB}" srcOrd="1" destOrd="0" parTransId="{A57A18D5-A1BE-463F-B6D5-25D9837E8556}" sibTransId="{986E5784-0C22-4257-B062-EBB79B5CE123}"/>
    <dgm:cxn modelId="{48ADE3D0-A076-4445-8CE1-284ECF2B62DD}" type="presOf" srcId="{35C47701-90E1-460F-A764-B0E5793CAC3F}" destId="{3DC7FFD8-F4FD-452A-AF4F-71ACF4E9731A}" srcOrd="0" destOrd="0" presId="urn:microsoft.com/office/officeart/2005/8/layout/gear1"/>
    <dgm:cxn modelId="{FE1F0CCA-75C6-48DF-A1B4-3C6ABF714E65}" type="presOf" srcId="{389ED33F-ED16-4C6A-9C7F-C2F41550983A}" destId="{E9613A71-7572-4D92-B703-AC62720F1DA8}" srcOrd="0" destOrd="0" presId="urn:microsoft.com/office/officeart/2005/8/layout/gear1"/>
    <dgm:cxn modelId="{89D7C595-56B7-4F6B-A0CA-6E09F1F2F996}" type="presOf" srcId="{D3B8B1C8-26E3-4982-96E3-B1CEEF29A94F}" destId="{C75684FD-09C6-4E94-B7BF-D739330F0A4A}" srcOrd="0" destOrd="0" presId="urn:microsoft.com/office/officeart/2005/8/layout/gear1"/>
    <dgm:cxn modelId="{17569C0B-7FCB-49C0-93F9-3B8BCA9D9612}" type="presOf" srcId="{396F58A9-4117-4257-813E-57B8CDEBA5D6}" destId="{3440CAEC-1885-4AF3-9E4C-8B865C4ABD65}" srcOrd="0" destOrd="0" presId="urn:microsoft.com/office/officeart/2005/8/layout/gear1"/>
    <dgm:cxn modelId="{14F2E77D-1C37-4F52-A075-5C3E4C3D9E94}" type="presOf" srcId="{396F58A9-4117-4257-813E-57B8CDEBA5D6}" destId="{08199393-C6E9-4841-9819-6C01FD39E7DD}" srcOrd="2" destOrd="0" presId="urn:microsoft.com/office/officeart/2005/8/layout/gear1"/>
    <dgm:cxn modelId="{4D9CBA42-A19B-4147-913F-289AFDD11B8C}" type="presOf" srcId="{396F58A9-4117-4257-813E-57B8CDEBA5D6}" destId="{2005D2F7-6589-476A-B789-6D617E44A609}" srcOrd="1" destOrd="0" presId="urn:microsoft.com/office/officeart/2005/8/layout/gear1"/>
    <dgm:cxn modelId="{467A3409-2D90-4F7C-8011-4100651E40AD}" srcId="{490E5274-6C1B-44D4-B7B3-2FD4CB1D1FFC}" destId="{23AA9C33-C758-4BEE-B329-A004C260D268}" srcOrd="3" destOrd="0" parTransId="{D8F53B56-DA9A-4143-9866-97B7FE9940FF}" sibTransId="{59C1BA9C-A083-4E97-AF63-81F014C43F11}"/>
    <dgm:cxn modelId="{B31D940B-59D4-40DE-8BC2-390E88D038ED}" type="presParOf" srcId="{90E47327-3793-4FB0-AEF3-CC6ADF1A73D0}" destId="{3440CAEC-1885-4AF3-9E4C-8B865C4ABD65}" srcOrd="0" destOrd="0" presId="urn:microsoft.com/office/officeart/2005/8/layout/gear1"/>
    <dgm:cxn modelId="{C3C2C71D-6D92-4ACC-86DF-8505D72DC666}" type="presParOf" srcId="{90E47327-3793-4FB0-AEF3-CC6ADF1A73D0}" destId="{2005D2F7-6589-476A-B789-6D617E44A609}" srcOrd="1" destOrd="0" presId="urn:microsoft.com/office/officeart/2005/8/layout/gear1"/>
    <dgm:cxn modelId="{7D202429-6FFE-4062-9961-8AB12627AEC0}" type="presParOf" srcId="{90E47327-3793-4FB0-AEF3-CC6ADF1A73D0}" destId="{08199393-C6E9-4841-9819-6C01FD39E7DD}" srcOrd="2" destOrd="0" presId="urn:microsoft.com/office/officeart/2005/8/layout/gear1"/>
    <dgm:cxn modelId="{1A38EE7A-B978-4275-8600-E4CA610A7FD8}" type="presParOf" srcId="{90E47327-3793-4FB0-AEF3-CC6ADF1A73D0}" destId="{7F255B0E-5524-4DD7-AD3F-22B76F31F225}" srcOrd="3" destOrd="0" presId="urn:microsoft.com/office/officeart/2005/8/layout/gear1"/>
    <dgm:cxn modelId="{3E921329-295F-4A23-863D-49D4F42B192A}" type="presParOf" srcId="{90E47327-3793-4FB0-AEF3-CC6ADF1A73D0}" destId="{D8E1E24D-C6BE-4784-B9A5-D1402494A2B6}" srcOrd="4" destOrd="0" presId="urn:microsoft.com/office/officeart/2005/8/layout/gear1"/>
    <dgm:cxn modelId="{2B48E127-2C18-407B-9547-24A6B2EF648A}" type="presParOf" srcId="{90E47327-3793-4FB0-AEF3-CC6ADF1A73D0}" destId="{FC5C20F3-DA5A-453E-9189-5585277F6470}" srcOrd="5" destOrd="0" presId="urn:microsoft.com/office/officeart/2005/8/layout/gear1"/>
    <dgm:cxn modelId="{5D745D4E-7B4C-4EBB-9499-452B39725C5A}" type="presParOf" srcId="{90E47327-3793-4FB0-AEF3-CC6ADF1A73D0}" destId="{3DC7FFD8-F4FD-452A-AF4F-71ACF4E9731A}" srcOrd="6" destOrd="0" presId="urn:microsoft.com/office/officeart/2005/8/layout/gear1"/>
    <dgm:cxn modelId="{7E36FD8B-F237-41FE-A001-4DFF094AC6AE}" type="presParOf" srcId="{90E47327-3793-4FB0-AEF3-CC6ADF1A73D0}" destId="{B76E8CC5-FBF0-4E1B-AA0D-67A3E1189C17}" srcOrd="7" destOrd="0" presId="urn:microsoft.com/office/officeart/2005/8/layout/gear1"/>
    <dgm:cxn modelId="{E65A1DEE-E997-4E1D-9580-C248C5E989FA}" type="presParOf" srcId="{90E47327-3793-4FB0-AEF3-CC6ADF1A73D0}" destId="{C0B8DD29-0393-405D-BF12-F05821FCCCEF}" srcOrd="8" destOrd="0" presId="urn:microsoft.com/office/officeart/2005/8/layout/gear1"/>
    <dgm:cxn modelId="{799A132C-B954-4979-A0FA-F36E2E2E5675}" type="presParOf" srcId="{90E47327-3793-4FB0-AEF3-CC6ADF1A73D0}" destId="{BE26DFF4-D9BC-4F35-B235-654E914F5BD8}" srcOrd="9" destOrd="0" presId="urn:microsoft.com/office/officeart/2005/8/layout/gear1"/>
    <dgm:cxn modelId="{76D0921F-A31E-4B87-AA06-2BE2E4E6DDD5}" type="presParOf" srcId="{90E47327-3793-4FB0-AEF3-CC6ADF1A73D0}" destId="{C75684FD-09C6-4E94-B7BF-D739330F0A4A}" srcOrd="10" destOrd="0" presId="urn:microsoft.com/office/officeart/2005/8/layout/gear1"/>
    <dgm:cxn modelId="{7D7AB8CD-B960-45B9-8201-058CA9F43ECC}" type="presParOf" srcId="{90E47327-3793-4FB0-AEF3-CC6ADF1A73D0}" destId="{49CBAFD9-AA18-4F3F-A9F7-1A1D4DF52ED9}" srcOrd="11" destOrd="0" presId="urn:microsoft.com/office/officeart/2005/8/layout/gear1"/>
    <dgm:cxn modelId="{18D5DA59-FB6B-460D-BB4A-9FE4C607B355}" type="presParOf" srcId="{90E47327-3793-4FB0-AEF3-CC6ADF1A73D0}" destId="{E9613A71-7572-4D92-B703-AC62720F1DA8}" srcOrd="12" destOrd="0" presId="urn:microsoft.com/office/officeart/2005/8/layout/gear1"/>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0CAEC-1885-4AF3-9E4C-8B865C4ABD65}">
      <dsp:nvSpPr>
        <dsp:cNvPr id="0" name=""/>
        <dsp:cNvSpPr/>
      </dsp:nvSpPr>
      <dsp:spPr>
        <a:xfrm>
          <a:off x="2333180" y="2828101"/>
          <a:ext cx="2851665" cy="2851665"/>
        </a:xfrm>
        <a:prstGeom prst="gear9">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CO" sz="1300" b="1" kern="1200" dirty="0" smtClean="0">
              <a:solidFill>
                <a:schemeClr val="tx1"/>
              </a:solidFill>
            </a:rPr>
            <a:t>BIENAL NACIONAL DE NIÑOS, NIÑAS Y JÓVENES QUE VIVEN EN ZONAS DE RIESGO VOLCÁNICO</a:t>
          </a:r>
          <a:endParaRPr lang="es-CO" sz="1300" b="1" kern="1200" dirty="0">
            <a:solidFill>
              <a:schemeClr val="tx1"/>
            </a:solidFill>
          </a:endParaRPr>
        </a:p>
      </dsp:txBody>
      <dsp:txXfrm>
        <a:off x="2906492" y="3496090"/>
        <a:ext cx="1705041" cy="1465815"/>
      </dsp:txXfrm>
    </dsp:sp>
    <dsp:sp modelId="{7F255B0E-5524-4DD7-AD3F-22B76F31F225}">
      <dsp:nvSpPr>
        <dsp:cNvPr id="0" name=""/>
        <dsp:cNvSpPr/>
      </dsp:nvSpPr>
      <dsp:spPr>
        <a:xfrm>
          <a:off x="711277" y="2232243"/>
          <a:ext cx="2073938" cy="2073938"/>
        </a:xfrm>
        <a:prstGeom prst="gear6">
          <a:avLst/>
        </a:prstGeom>
        <a:solidFill>
          <a:schemeClr val="accent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s-CO" sz="1800" b="1" kern="1200" dirty="0" smtClean="0">
              <a:solidFill>
                <a:schemeClr val="tx1"/>
              </a:solidFill>
              <a:latin typeface="Arial Narrow" panose="020B0606020202030204" pitchFamily="34" charset="0"/>
            </a:rPr>
            <a:t>Gestión del Riesgo</a:t>
          </a:r>
          <a:endParaRPr lang="es-CO" sz="1800" b="1" kern="1200" dirty="0">
            <a:solidFill>
              <a:schemeClr val="tx1"/>
            </a:solidFill>
            <a:latin typeface="Arial Narrow" panose="020B0606020202030204" pitchFamily="34" charset="0"/>
          </a:endParaRPr>
        </a:p>
      </dsp:txBody>
      <dsp:txXfrm>
        <a:off x="1233397" y="2757519"/>
        <a:ext cx="1029698" cy="1023386"/>
      </dsp:txXfrm>
    </dsp:sp>
    <dsp:sp modelId="{3DC7FFD8-F4FD-452A-AF4F-71ACF4E9731A}">
      <dsp:nvSpPr>
        <dsp:cNvPr id="0" name=""/>
        <dsp:cNvSpPr/>
      </dsp:nvSpPr>
      <dsp:spPr>
        <a:xfrm rot="20700000">
          <a:off x="1652938" y="777061"/>
          <a:ext cx="2288347" cy="2092235"/>
        </a:xfrm>
        <a:prstGeom prst="gear6">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s-CO" sz="1300" kern="1200" dirty="0" smtClean="0"/>
            <a:t>Articulación Interinstitucional Regional y Local</a:t>
          </a:r>
          <a:endParaRPr lang="es-ES" sz="1300" kern="1200" dirty="0" smtClean="0"/>
        </a:p>
      </dsp:txBody>
      <dsp:txXfrm rot="-20700000">
        <a:off x="2166472" y="1224318"/>
        <a:ext cx="1261280" cy="1197722"/>
      </dsp:txXfrm>
    </dsp:sp>
    <dsp:sp modelId="{C75684FD-09C6-4E94-B7BF-D739330F0A4A}">
      <dsp:nvSpPr>
        <dsp:cNvPr id="0" name=""/>
        <dsp:cNvSpPr/>
      </dsp:nvSpPr>
      <dsp:spPr>
        <a:xfrm>
          <a:off x="2169465" y="2552695"/>
          <a:ext cx="3650131" cy="3650131"/>
        </a:xfrm>
        <a:prstGeom prst="circularArrow">
          <a:avLst>
            <a:gd name="adj1" fmla="val 4687"/>
            <a:gd name="adj2" fmla="val 299029"/>
            <a:gd name="adj3" fmla="val 2535644"/>
            <a:gd name="adj4" fmla="val 15819936"/>
            <a:gd name="adj5" fmla="val 5469"/>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49CBAFD9-AA18-4F3F-A9F7-1A1D4DF52ED9}">
      <dsp:nvSpPr>
        <dsp:cNvPr id="0" name=""/>
        <dsp:cNvSpPr/>
      </dsp:nvSpPr>
      <dsp:spPr>
        <a:xfrm>
          <a:off x="306739" y="1774832"/>
          <a:ext cx="2652048" cy="2652048"/>
        </a:xfrm>
        <a:prstGeom prst="leftCircularArrow">
          <a:avLst>
            <a:gd name="adj1" fmla="val 6452"/>
            <a:gd name="adj2" fmla="val 429999"/>
            <a:gd name="adj3" fmla="val 10489124"/>
            <a:gd name="adj4" fmla="val 14837806"/>
            <a:gd name="adj5" fmla="val 7527"/>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E9613A71-7572-4D92-B703-AC62720F1DA8}">
      <dsp:nvSpPr>
        <dsp:cNvPr id="0" name=""/>
        <dsp:cNvSpPr/>
      </dsp:nvSpPr>
      <dsp:spPr>
        <a:xfrm>
          <a:off x="1380227" y="319158"/>
          <a:ext cx="2859442" cy="2859442"/>
        </a:xfrm>
        <a:prstGeom prst="circularArrow">
          <a:avLst>
            <a:gd name="adj1" fmla="val 5984"/>
            <a:gd name="adj2" fmla="val 394124"/>
            <a:gd name="adj3" fmla="val 13313824"/>
            <a:gd name="adj4" fmla="val 10508221"/>
            <a:gd name="adj5" fmla="val 6981"/>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40CAEC-1885-4AF3-9E4C-8B865C4ABD65}">
      <dsp:nvSpPr>
        <dsp:cNvPr id="0" name=""/>
        <dsp:cNvSpPr/>
      </dsp:nvSpPr>
      <dsp:spPr>
        <a:xfrm>
          <a:off x="1690238" y="2195992"/>
          <a:ext cx="2065847" cy="2065847"/>
        </a:xfrm>
        <a:prstGeom prst="gear9">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CO" sz="1200" b="1" kern="1200" dirty="0" smtClean="0">
              <a:solidFill>
                <a:schemeClr val="tx1"/>
              </a:solidFill>
              <a:latin typeface="Arial Narrow" panose="020B0606020202030204" pitchFamily="34" charset="0"/>
            </a:rPr>
            <a:t>Mapeo de Experiencias Educativas en áreas de influencia volcánica en Colombia</a:t>
          </a:r>
          <a:endParaRPr lang="es-CO" sz="1200" b="1" kern="1200" dirty="0">
            <a:solidFill>
              <a:schemeClr val="tx1"/>
            </a:solidFill>
            <a:latin typeface="Arial Narrow" panose="020B0606020202030204" pitchFamily="34" charset="0"/>
          </a:endParaRPr>
        </a:p>
      </dsp:txBody>
      <dsp:txXfrm>
        <a:off x="2105565" y="2679907"/>
        <a:ext cx="1235193" cy="1061888"/>
      </dsp:txXfrm>
    </dsp:sp>
    <dsp:sp modelId="{7F255B0E-5524-4DD7-AD3F-22B76F31F225}">
      <dsp:nvSpPr>
        <dsp:cNvPr id="0" name=""/>
        <dsp:cNvSpPr/>
      </dsp:nvSpPr>
      <dsp:spPr>
        <a:xfrm>
          <a:off x="351577" y="1811598"/>
          <a:ext cx="1631839" cy="1608145"/>
        </a:xfrm>
        <a:prstGeom prst="gear6">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s-CO" sz="1100" b="1" kern="1200" dirty="0" smtClean="0">
              <a:latin typeface="Arial Narrow" panose="020B0606020202030204" pitchFamily="34" charset="0"/>
            </a:rPr>
            <a:t>La Escuela de Gestores en Gestión del Riesgo volcánico</a:t>
          </a:r>
          <a:endParaRPr lang="es-CO" sz="1100" b="1" kern="1200" dirty="0">
            <a:latin typeface="Arial Narrow" panose="020B0606020202030204" pitchFamily="34" charset="0"/>
          </a:endParaRPr>
        </a:p>
      </dsp:txBody>
      <dsp:txXfrm>
        <a:off x="759877" y="2218900"/>
        <a:ext cx="815239" cy="793541"/>
      </dsp:txXfrm>
    </dsp:sp>
    <dsp:sp modelId="{3DC7FFD8-F4FD-452A-AF4F-71ACF4E9731A}">
      <dsp:nvSpPr>
        <dsp:cNvPr id="0" name=""/>
        <dsp:cNvSpPr/>
      </dsp:nvSpPr>
      <dsp:spPr>
        <a:xfrm rot="20700000">
          <a:off x="1109228" y="751002"/>
          <a:ext cx="1727608" cy="1481612"/>
        </a:xfrm>
        <a:prstGeom prst="gear6">
          <a:avLst/>
        </a:prstGeom>
        <a:solidFill>
          <a:schemeClr val="bg1">
            <a:lumMod val="60000"/>
            <a:lumOff val="40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s-CO" sz="1000" b="1" kern="1200" dirty="0" smtClean="0">
              <a:solidFill>
                <a:schemeClr val="tx1"/>
              </a:solidFill>
              <a:latin typeface="Arial Narrow" panose="020B0606020202030204" pitchFamily="34" charset="0"/>
            </a:rPr>
            <a:t>Ser una experiencia reconocida por la Unidad Nacional de Gestión del Riesgo de Desastres</a:t>
          </a:r>
          <a:r>
            <a:rPr lang="es-CO" sz="800" b="1" kern="1200" dirty="0" smtClean="0">
              <a:solidFill>
                <a:schemeClr val="tx1"/>
              </a:solidFill>
              <a:latin typeface="Arial Narrow" panose="020B0606020202030204" pitchFamily="34" charset="0"/>
            </a:rPr>
            <a:t>.</a:t>
          </a:r>
          <a:endParaRPr lang="es-CO" sz="800" b="1" kern="1200" dirty="0">
            <a:solidFill>
              <a:schemeClr val="tx1"/>
            </a:solidFill>
            <a:latin typeface="Arial Narrow" panose="020B0606020202030204" pitchFamily="34" charset="0"/>
          </a:endParaRPr>
        </a:p>
      </dsp:txBody>
      <dsp:txXfrm rot="-20700000">
        <a:off x="1502734" y="1061372"/>
        <a:ext cx="940596" cy="860871"/>
      </dsp:txXfrm>
    </dsp:sp>
    <dsp:sp modelId="{C75684FD-09C6-4E94-B7BF-D739330F0A4A}">
      <dsp:nvSpPr>
        <dsp:cNvPr id="0" name=""/>
        <dsp:cNvSpPr/>
      </dsp:nvSpPr>
      <dsp:spPr>
        <a:xfrm>
          <a:off x="1558900" y="2003734"/>
          <a:ext cx="2644284" cy="2644284"/>
        </a:xfrm>
        <a:prstGeom prst="circularArrow">
          <a:avLst>
            <a:gd name="adj1" fmla="val 4687"/>
            <a:gd name="adj2" fmla="val 299029"/>
            <a:gd name="adj3" fmla="val 2504861"/>
            <a:gd name="adj4" fmla="val 15885846"/>
            <a:gd name="adj5" fmla="val 5469"/>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49CBAFD9-AA18-4F3F-A9F7-1A1D4DF52ED9}">
      <dsp:nvSpPr>
        <dsp:cNvPr id="0" name=""/>
        <dsp:cNvSpPr/>
      </dsp:nvSpPr>
      <dsp:spPr>
        <a:xfrm>
          <a:off x="222212" y="1437927"/>
          <a:ext cx="1921237" cy="1921237"/>
        </a:xfrm>
        <a:prstGeom prst="leftCircularArrow">
          <a:avLst>
            <a:gd name="adj1" fmla="val 6452"/>
            <a:gd name="adj2" fmla="val 429999"/>
            <a:gd name="adj3" fmla="val 10489124"/>
            <a:gd name="adj4" fmla="val 14837806"/>
            <a:gd name="adj5" fmla="val 7527"/>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E9613A71-7572-4D92-B703-AC62720F1DA8}">
      <dsp:nvSpPr>
        <dsp:cNvPr id="0" name=""/>
        <dsp:cNvSpPr/>
      </dsp:nvSpPr>
      <dsp:spPr>
        <a:xfrm>
          <a:off x="989300" y="411392"/>
          <a:ext cx="2071481" cy="2071481"/>
        </a:xfrm>
        <a:prstGeom prst="circularArrow">
          <a:avLst>
            <a:gd name="adj1" fmla="val 5984"/>
            <a:gd name="adj2" fmla="val 394124"/>
            <a:gd name="adj3" fmla="val 13313824"/>
            <a:gd name="adj4" fmla="val 10508221"/>
            <a:gd name="adj5" fmla="val 6981"/>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CAD9EC-7975-453D-B7E2-071953D11FEE}" type="datetimeFigureOut">
              <a:rPr lang="es-CO" smtClean="0"/>
              <a:t>15/06/2018</a:t>
            </a:fld>
            <a:endParaRPr lang="es-CO"/>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453F4A-D134-4361-AF94-C95EF700BC99}" type="slidenum">
              <a:rPr lang="es-CO" smtClean="0"/>
              <a:t>‹Nº›</a:t>
            </a:fld>
            <a:endParaRPr lang="es-CO"/>
          </a:p>
        </p:txBody>
      </p:sp>
    </p:spTree>
    <p:extLst>
      <p:ext uri="{BB962C8B-B14F-4D97-AF65-F5344CB8AC3E}">
        <p14:creationId xmlns:p14="http://schemas.microsoft.com/office/powerpoint/2010/main" val="1756582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7" name="6 Imagen"/>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7" y="0"/>
            <a:ext cx="9142985" cy="6858000"/>
          </a:xfrm>
          <a:prstGeom prst="rect">
            <a:avLst/>
          </a:prstGeom>
        </p:spPr>
      </p:pic>
      <p:sp>
        <p:nvSpPr>
          <p:cNvPr id="8" name="1 Título"/>
          <p:cNvSpPr>
            <a:spLocks noGrp="1"/>
          </p:cNvSpPr>
          <p:nvPr>
            <p:ph type="ctrTitle"/>
          </p:nvPr>
        </p:nvSpPr>
        <p:spPr>
          <a:xfrm>
            <a:off x="5292080" y="1410345"/>
            <a:ext cx="3672408" cy="4250903"/>
          </a:xfrm>
        </p:spPr>
        <p:txBody>
          <a:bodyPr>
            <a:normAutofit/>
          </a:bodyPr>
          <a:lstStyle>
            <a:lvl1pPr algn="ctr">
              <a:defRPr sz="3600" b="1">
                <a:solidFill>
                  <a:schemeClr val="bg1"/>
                </a:solidFill>
              </a:defRPr>
            </a:lvl1pPr>
          </a:lstStyle>
          <a:p>
            <a:r>
              <a:rPr lang="es-ES" smtClean="0"/>
              <a:t>Haga clic para modificar el estilo de título del patrón</a:t>
            </a:r>
            <a:endParaRPr lang="es-CO" dirty="0"/>
          </a:p>
        </p:txBody>
      </p:sp>
    </p:spTree>
    <p:extLst>
      <p:ext uri="{BB962C8B-B14F-4D97-AF65-F5344CB8AC3E}">
        <p14:creationId xmlns:p14="http://schemas.microsoft.com/office/powerpoint/2010/main" val="1514246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Tree>
    <p:extLst>
      <p:ext uri="{BB962C8B-B14F-4D97-AF65-F5344CB8AC3E}">
        <p14:creationId xmlns:p14="http://schemas.microsoft.com/office/powerpoint/2010/main" val="3831796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CO"/>
          </a:p>
        </p:txBody>
      </p:sp>
    </p:spTree>
    <p:extLst>
      <p:ext uri="{BB962C8B-B14F-4D97-AF65-F5344CB8AC3E}">
        <p14:creationId xmlns:p14="http://schemas.microsoft.com/office/powerpoint/2010/main" val="846019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CO"/>
          </a:p>
        </p:txBody>
      </p:sp>
    </p:spTree>
    <p:extLst>
      <p:ext uri="{BB962C8B-B14F-4D97-AF65-F5344CB8AC3E}">
        <p14:creationId xmlns:p14="http://schemas.microsoft.com/office/powerpoint/2010/main" val="3281028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686605A1-1E66-4D44-82B4-8FED1B6EEFEC}" type="datetimeFigureOut">
              <a:rPr lang="es-CO"/>
              <a:pPr>
                <a:defRPr/>
              </a:pPr>
              <a:t>15/06/2018</a:t>
            </a:fld>
            <a:endParaRPr lang="es-CO"/>
          </a:p>
        </p:txBody>
      </p:sp>
      <p:sp>
        <p:nvSpPr>
          <p:cNvPr id="3" name="4 Marcador de pie de página"/>
          <p:cNvSpPr>
            <a:spLocks noGrp="1"/>
          </p:cNvSpPr>
          <p:nvPr>
            <p:ph type="ftr" sz="quarter" idx="11"/>
          </p:nvPr>
        </p:nvSpPr>
        <p:spPr/>
        <p:txBody>
          <a:bodyPr/>
          <a:lstStyle>
            <a:lvl1pPr>
              <a:defRPr/>
            </a:lvl1pPr>
          </a:lstStyle>
          <a:p>
            <a:pPr>
              <a:defRPr/>
            </a:pPr>
            <a:endParaRPr lang="es-CO"/>
          </a:p>
        </p:txBody>
      </p:sp>
      <p:sp>
        <p:nvSpPr>
          <p:cNvPr id="4" name="5 Marcador de número de diapositiva"/>
          <p:cNvSpPr>
            <a:spLocks noGrp="1"/>
          </p:cNvSpPr>
          <p:nvPr>
            <p:ph type="sldNum" sz="quarter" idx="12"/>
          </p:nvPr>
        </p:nvSpPr>
        <p:spPr/>
        <p:txBody>
          <a:bodyPr/>
          <a:lstStyle>
            <a:lvl1pPr>
              <a:defRPr/>
            </a:lvl1pPr>
          </a:lstStyle>
          <a:p>
            <a:pPr>
              <a:defRPr/>
            </a:pPr>
            <a:fld id="{26FE16F4-B1F4-4D88-AFDA-F6B54E281321}" type="slidenum">
              <a:rPr lang="es-CO" altLang="es-CO"/>
              <a:pPr>
                <a:defRPr/>
              </a:pPr>
              <a:t>‹Nº›</a:t>
            </a:fld>
            <a:endParaRPr lang="es-CO" altLang="es-CO"/>
          </a:p>
        </p:txBody>
      </p:sp>
    </p:spTree>
    <p:extLst>
      <p:ext uri="{BB962C8B-B14F-4D97-AF65-F5344CB8AC3E}">
        <p14:creationId xmlns:p14="http://schemas.microsoft.com/office/powerpoint/2010/main" val="14392093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6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7" y="0"/>
            <a:ext cx="9142985" cy="6858000"/>
          </a:xfrm>
          <a:prstGeom prst="rect">
            <a:avLst/>
          </a:prstGeom>
        </p:spPr>
      </p:pic>
      <p:sp>
        <p:nvSpPr>
          <p:cNvPr id="2" name="1 Marcador de título"/>
          <p:cNvSpPr>
            <a:spLocks noGrp="1"/>
          </p:cNvSpPr>
          <p:nvPr>
            <p:ph type="title"/>
          </p:nvPr>
        </p:nvSpPr>
        <p:spPr>
          <a:xfrm>
            <a:off x="1835696" y="202630"/>
            <a:ext cx="6851104" cy="274042"/>
          </a:xfrm>
          <a:prstGeom prst="rect">
            <a:avLst/>
          </a:prstGeom>
        </p:spPr>
        <p:txBody>
          <a:bodyPr vert="horz" lIns="91440" tIns="45720" rIns="91440" bIns="45720" rtlCol="0" anchor="ctr">
            <a:noAutofit/>
          </a:bodyPr>
          <a:lstStyle/>
          <a:p>
            <a:r>
              <a:rPr lang="es-ES" dirty="0" smtClean="0"/>
              <a:t>Haga clic para modificar el estilo de título del patrón</a:t>
            </a:r>
            <a:endParaRPr lang="es-CO" dirty="0"/>
          </a:p>
        </p:txBody>
      </p:sp>
      <p:sp>
        <p:nvSpPr>
          <p:cNvPr id="3" name="2 Marcador de texto"/>
          <p:cNvSpPr>
            <a:spLocks noGrp="1"/>
          </p:cNvSpPr>
          <p:nvPr>
            <p:ph type="body" idx="1"/>
          </p:nvPr>
        </p:nvSpPr>
        <p:spPr>
          <a:xfrm>
            <a:off x="457200" y="1340768"/>
            <a:ext cx="8229600" cy="4785395"/>
          </a:xfrm>
          <a:prstGeom prst="rect">
            <a:avLst/>
          </a:prstGeom>
        </p:spPr>
        <p:txBody>
          <a:bodyPr vert="horz" lIns="91440" tIns="45720" rIns="91440" bIns="45720" rtlCol="0">
            <a:normAutofit/>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CO" dirty="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89D309-B2BE-4940-A696-E5DF4AFD07DD}" type="datetimeFigureOut">
              <a:rPr lang="es-CO" smtClean="0"/>
              <a:pPr/>
              <a:t>15/06/2018</a:t>
            </a:fld>
            <a:endParaRPr lang="es-CO"/>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B677B9-F039-4794-9B13-7712F9740DF1}" type="slidenum">
              <a:rPr lang="es-CO" smtClean="0"/>
              <a:pPr/>
              <a:t>‹Nº›</a:t>
            </a:fld>
            <a:endParaRPr lang="es-CO"/>
          </a:p>
        </p:txBody>
      </p:sp>
    </p:spTree>
    <p:extLst>
      <p:ext uri="{BB962C8B-B14F-4D97-AF65-F5344CB8AC3E}">
        <p14:creationId xmlns:p14="http://schemas.microsoft.com/office/powerpoint/2010/main" val="16794149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6" r:id="rId4"/>
    <p:sldLayoutId id="2147483667" r:id="rId5"/>
  </p:sldLayoutIdLst>
  <p:txStyles>
    <p:titleStyle>
      <a:lvl1pPr algn="r" defTabSz="914400" rtl="0" eaLnBrk="1" latinLnBrk="0" hangingPunct="1">
        <a:spcBef>
          <a:spcPct val="0"/>
        </a:spcBef>
        <a:buNone/>
        <a:defRPr sz="2400" b="1" kern="1200">
          <a:solidFill>
            <a:schemeClr val="accent1">
              <a:lumMod val="75000"/>
            </a:schemeClr>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xml"/><Relationship Id="rId6" Type="http://schemas.openxmlformats.org/officeDocument/2006/relationships/image" Target="../media/image4.jpeg"/><Relationship Id="rId5" Type="http://schemas.openxmlformats.org/officeDocument/2006/relationships/image" Target="../media/image54.jpeg"/><Relationship Id="rId4" Type="http://schemas.openxmlformats.org/officeDocument/2006/relationships/image" Target="../media/image53.jpeg"/></Relationships>
</file>

<file path=ppt/slides/_rels/slide16.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18.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7.png"/><Relationship Id="rId1" Type="http://schemas.openxmlformats.org/officeDocument/2006/relationships/slideLayout" Target="../slideLayouts/slideLayout5.xml"/><Relationship Id="rId5" Type="http://schemas.openxmlformats.org/officeDocument/2006/relationships/image" Target="../media/image4.jpeg"/><Relationship Id="rId4" Type="http://schemas.openxmlformats.org/officeDocument/2006/relationships/image" Target="../media/image78.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3.jpeg"/><Relationship Id="rId18" Type="http://schemas.openxmlformats.org/officeDocument/2006/relationships/image" Target="../media/image28.png"/><Relationship Id="rId3" Type="http://schemas.openxmlformats.org/officeDocument/2006/relationships/image" Target="../media/image13.png"/><Relationship Id="rId21" Type="http://schemas.openxmlformats.org/officeDocument/2006/relationships/image" Target="../media/image31.jpeg"/><Relationship Id="rId7" Type="http://schemas.openxmlformats.org/officeDocument/2006/relationships/image" Target="../media/image17.jpeg"/><Relationship Id="rId12" Type="http://schemas.openxmlformats.org/officeDocument/2006/relationships/image" Target="../media/image22.jpeg"/><Relationship Id="rId17" Type="http://schemas.openxmlformats.org/officeDocument/2006/relationships/image" Target="../media/image27.jpeg"/><Relationship Id="rId2" Type="http://schemas.openxmlformats.org/officeDocument/2006/relationships/image" Target="../media/image6.jpeg"/><Relationship Id="rId16" Type="http://schemas.openxmlformats.org/officeDocument/2006/relationships/image" Target="../media/image26.jpeg"/><Relationship Id="rId20"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image" Target="../media/image15.jpeg"/><Relationship Id="rId15" Type="http://schemas.openxmlformats.org/officeDocument/2006/relationships/image" Target="../media/image25.jpeg"/><Relationship Id="rId23" Type="http://schemas.openxmlformats.org/officeDocument/2006/relationships/image" Target="../media/image4.jpeg"/><Relationship Id="rId10" Type="http://schemas.openxmlformats.org/officeDocument/2006/relationships/image" Target="../media/image20.jpeg"/><Relationship Id="rId19" Type="http://schemas.openxmlformats.org/officeDocument/2006/relationships/image" Target="../media/image29.png"/><Relationship Id="rId4" Type="http://schemas.openxmlformats.org/officeDocument/2006/relationships/image" Target="../media/image14.jpeg"/><Relationship Id="rId9" Type="http://schemas.openxmlformats.org/officeDocument/2006/relationships/image" Target="../media/image19.jpeg"/><Relationship Id="rId14" Type="http://schemas.openxmlformats.org/officeDocument/2006/relationships/image" Target="../media/image24.jpeg"/><Relationship Id="rId22"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6.jpeg"/><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37.emf"/><Relationship Id="rId7" Type="http://schemas.openxmlformats.org/officeDocument/2006/relationships/image" Target="../media/image4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292080" y="940399"/>
            <a:ext cx="3816424" cy="4032448"/>
          </a:xfrm>
        </p:spPr>
        <p:txBody>
          <a:bodyPr>
            <a:noAutofit/>
          </a:bodyPr>
          <a:lstStyle/>
          <a:p>
            <a:r>
              <a:rPr lang="en-US" sz="2800" i="1" dirty="0" smtClean="0"/>
              <a:t>BIENALES NACIONALES DE NIÑOS, NIÑAS Y JÓVENES QUE VIVEN EN ZONAS DE RIESGO VOLCÁNICO</a:t>
            </a:r>
            <a:endParaRPr lang="es-CO" sz="2800" i="1" dirty="0"/>
          </a:p>
        </p:txBody>
      </p:sp>
      <p:pic>
        <p:nvPicPr>
          <p:cNvPr id="2050" name="Picture 2" descr="http://eird.org/pr18/images/logo-english.png"/>
          <p:cNvPicPr>
            <a:picLocks noChangeAspect="1" noChangeArrowheads="1"/>
          </p:cNvPicPr>
          <p:nvPr/>
        </p:nvPicPr>
        <p:blipFill>
          <a:blip r:embed="rId2" cstate="print"/>
          <a:srcRect l="81303" t="20641" r="2299" b="12276"/>
          <a:stretch>
            <a:fillRect/>
          </a:stretch>
        </p:blipFill>
        <p:spPr bwMode="auto">
          <a:xfrm>
            <a:off x="3059832" y="4869160"/>
            <a:ext cx="1296144" cy="673995"/>
          </a:xfrm>
          <a:prstGeom prst="rect">
            <a:avLst/>
          </a:prstGeom>
          <a:noFill/>
        </p:spPr>
      </p:pic>
      <p:pic>
        <p:nvPicPr>
          <p:cNvPr id="4" name="Picture 2" descr="http://eird.org/pr18/images/logo-english.png"/>
          <p:cNvPicPr>
            <a:picLocks noChangeAspect="1" noChangeArrowheads="1"/>
          </p:cNvPicPr>
          <p:nvPr/>
        </p:nvPicPr>
        <p:blipFill>
          <a:blip r:embed="rId2" cstate="print"/>
          <a:srcRect l="16333" t="13680" r="48888"/>
          <a:stretch>
            <a:fillRect/>
          </a:stretch>
        </p:blipFill>
        <p:spPr bwMode="auto">
          <a:xfrm>
            <a:off x="323528" y="2996952"/>
            <a:ext cx="2880320" cy="908748"/>
          </a:xfrm>
          <a:prstGeom prst="rect">
            <a:avLst/>
          </a:prstGeom>
          <a:noFill/>
        </p:spPr>
      </p:pic>
      <p:sp>
        <p:nvSpPr>
          <p:cNvPr id="3" name="Rectángulo 2"/>
          <p:cNvSpPr/>
          <p:nvPr/>
        </p:nvSpPr>
        <p:spPr>
          <a:xfrm>
            <a:off x="5229944" y="4203085"/>
            <a:ext cx="4022576" cy="1077218"/>
          </a:xfrm>
          <a:prstGeom prst="rect">
            <a:avLst/>
          </a:prstGeom>
        </p:spPr>
        <p:txBody>
          <a:bodyPr wrap="square">
            <a:spAutoFit/>
          </a:bodyPr>
          <a:lstStyle/>
          <a:p>
            <a:pPr algn="ctr"/>
            <a:r>
              <a:rPr lang="es-CO" sz="1600" dirty="0">
                <a:solidFill>
                  <a:schemeClr val="bg1"/>
                </a:solidFill>
              </a:rPr>
              <a:t>UNA ESTRATEGIA DEL SERVICIO GEOLÓGICO COLOMBIANO COMO APORTE </a:t>
            </a:r>
            <a:r>
              <a:rPr lang="es-CO" sz="1600" dirty="0" smtClean="0">
                <a:solidFill>
                  <a:schemeClr val="bg1"/>
                </a:solidFill>
              </a:rPr>
              <a:t>EN </a:t>
            </a:r>
            <a:r>
              <a:rPr lang="es-CO" sz="1600" dirty="0">
                <a:solidFill>
                  <a:schemeClr val="bg1"/>
                </a:solidFill>
              </a:rPr>
              <a:t>PROCESOS DE APROPIACIÓN Y GESTIÓN DEL RIESGO DE DESASTRES DE ORIGEN </a:t>
            </a:r>
            <a:r>
              <a:rPr lang="es-CO" sz="1600" dirty="0" smtClean="0">
                <a:solidFill>
                  <a:schemeClr val="bg1"/>
                </a:solidFill>
              </a:rPr>
              <a:t>VOLCÁNICO</a:t>
            </a:r>
            <a:endParaRPr lang="es-CO" sz="1600" dirty="0">
              <a:solidFill>
                <a:schemeClr val="bg1"/>
              </a:solidFill>
            </a:endParaRPr>
          </a:p>
        </p:txBody>
      </p:sp>
      <p:cxnSp>
        <p:nvCxnSpPr>
          <p:cNvPr id="6" name="Conector recto 5"/>
          <p:cNvCxnSpPr/>
          <p:nvPr/>
        </p:nvCxnSpPr>
        <p:spPr>
          <a:xfrm>
            <a:off x="5436096" y="4036743"/>
            <a:ext cx="352839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200" y="5446644"/>
            <a:ext cx="1944216" cy="293121"/>
          </a:xfrm>
          <a:prstGeom prst="rect">
            <a:avLst/>
          </a:prstGeom>
        </p:spPr>
      </p:pic>
    </p:spTree>
    <p:extLst>
      <p:ext uri="{BB962C8B-B14F-4D97-AF65-F5344CB8AC3E}">
        <p14:creationId xmlns:p14="http://schemas.microsoft.com/office/powerpoint/2010/main" val="6258857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75656" y="202630"/>
            <a:ext cx="7668344" cy="346050"/>
          </a:xfrm>
        </p:spPr>
        <p:txBody>
          <a:bodyPr/>
          <a:lstStyle/>
          <a:p>
            <a:r>
              <a:rPr lang="en-US" sz="1500" i="1" dirty="0" smtClean="0"/>
              <a:t>BIENAL NACIONAL DE </a:t>
            </a:r>
            <a:r>
              <a:rPr lang="en-US" sz="1500" i="1" dirty="0"/>
              <a:t>NIÑOS, NIÑAS Y JÓVENES QUE VIVEN EN ZONAS DE RIESGO VOLCÁNICO</a:t>
            </a:r>
            <a:endParaRPr lang="es-CO" sz="1500" dirty="0"/>
          </a:p>
        </p:txBody>
      </p:sp>
      <p:pic>
        <p:nvPicPr>
          <p:cNvPr id="5" name="4 Marcador de contenido" descr="plat eng logo.jpg"/>
          <p:cNvPicPr>
            <a:picLocks noGrp="1" noChangeAspect="1"/>
          </p:cNvPicPr>
          <p:nvPr>
            <p:ph idx="1"/>
          </p:nvPr>
        </p:nvPicPr>
        <p:blipFill>
          <a:blip r:embed="rId2" cstate="print"/>
          <a:stretch>
            <a:fillRect/>
          </a:stretch>
        </p:blipFill>
        <p:spPr>
          <a:xfrm>
            <a:off x="323528" y="116632"/>
            <a:ext cx="1295124" cy="1040979"/>
          </a:xfrm>
        </p:spPr>
      </p:pic>
      <p:sp>
        <p:nvSpPr>
          <p:cNvPr id="4" name="2 Rectángulo"/>
          <p:cNvSpPr/>
          <p:nvPr/>
        </p:nvSpPr>
        <p:spPr>
          <a:xfrm>
            <a:off x="755576" y="2071876"/>
            <a:ext cx="7704856" cy="4093428"/>
          </a:xfrm>
          <a:prstGeom prst="rect">
            <a:avLst/>
          </a:prstGeom>
          <a:ln>
            <a:noFill/>
          </a:ln>
        </p:spPr>
        <p:txBody>
          <a:bodyPr wrap="square">
            <a:spAutoFit/>
          </a:bodyPr>
          <a:lstStyle/>
          <a:p>
            <a:pPr marL="285750" indent="-285750" algn="just">
              <a:buFont typeface="Wingdings" panose="05000000000000000000" pitchFamily="2" charset="2"/>
              <a:buChar char="§"/>
              <a:defRPr/>
            </a:pPr>
            <a:r>
              <a:rPr lang="es-CO" sz="2000" dirty="0" smtClean="0"/>
              <a:t>Proporcionar </a:t>
            </a:r>
            <a:r>
              <a:rPr lang="es-CO" sz="2000" dirty="0"/>
              <a:t>el escenario adecuado para la presentación y discusión de los últimos resultados, sobre las experiencias de niños, niñas y jóvenes que viven en zonas de riesgo volcánico.</a:t>
            </a:r>
          </a:p>
          <a:p>
            <a:pPr marL="285750" indent="-285750" algn="just">
              <a:buFont typeface="Wingdings" panose="05000000000000000000" pitchFamily="2" charset="2"/>
              <a:buChar char="§"/>
              <a:defRPr/>
            </a:pPr>
            <a:endParaRPr lang="es-CO" sz="2000" dirty="0"/>
          </a:p>
          <a:p>
            <a:pPr marL="285750" indent="-285750" algn="just">
              <a:buFont typeface="Wingdings" panose="05000000000000000000" pitchFamily="2" charset="2"/>
              <a:buChar char="§"/>
              <a:defRPr/>
            </a:pPr>
            <a:r>
              <a:rPr lang="es-CO" sz="2000" dirty="0" smtClean="0"/>
              <a:t>Organizar </a:t>
            </a:r>
            <a:r>
              <a:rPr lang="es-CO" sz="2000" dirty="0"/>
              <a:t>foros sobre diferentes temáticas que impliquen la convivencia con los volcanes activos colombianos, a partir de la visión, percepción y construcción de los niños, niñas y jóvenes residentes en esas regiones.</a:t>
            </a:r>
          </a:p>
          <a:p>
            <a:pPr marL="342900" indent="-342900" algn="just">
              <a:buFont typeface="Wingdings" panose="05000000000000000000" pitchFamily="2" charset="2"/>
              <a:buChar char="§"/>
              <a:defRPr/>
            </a:pPr>
            <a:endParaRPr lang="es-CO" sz="2000" dirty="0"/>
          </a:p>
          <a:p>
            <a:pPr marL="285750" indent="-285750" algn="just">
              <a:buFont typeface="Wingdings" panose="05000000000000000000" pitchFamily="2" charset="2"/>
              <a:buChar char="§"/>
              <a:defRPr/>
            </a:pPr>
            <a:r>
              <a:rPr lang="es-CO" sz="2000" dirty="0" smtClean="0"/>
              <a:t>Promover </a:t>
            </a:r>
            <a:r>
              <a:rPr lang="es-CO" sz="2000" dirty="0"/>
              <a:t>la difusión de los logros y avances en la investigación básica y aplicada en </a:t>
            </a:r>
            <a:r>
              <a:rPr lang="es-CO" sz="2000" dirty="0" err="1"/>
              <a:t>geociencias</a:t>
            </a:r>
            <a:r>
              <a:rPr lang="es-CO" sz="2000" dirty="0"/>
              <a:t>, con énfasis en el tema volcánico, a partir de los trabajos que implementan los niños, niñas y jóvenes que residen en las regiones de influencia de los volcanes activos colombianos.</a:t>
            </a:r>
          </a:p>
        </p:txBody>
      </p:sp>
      <p:sp>
        <p:nvSpPr>
          <p:cNvPr id="7" name="4 CuadroTexto"/>
          <p:cNvSpPr txBox="1">
            <a:spLocks noChangeArrowheads="1"/>
          </p:cNvSpPr>
          <p:nvPr/>
        </p:nvSpPr>
        <p:spPr bwMode="auto">
          <a:xfrm>
            <a:off x="3203848" y="1084674"/>
            <a:ext cx="52565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CO" altLang="es-CO" sz="2000" b="1" dirty="0" smtClean="0">
                <a:latin typeface="+mj-lt"/>
                <a:cs typeface="Arial" panose="020B0604020202020204" pitchFamily="34" charset="0"/>
              </a:rPr>
              <a:t>Objetivos propuestos en las Bienales Nacionales</a:t>
            </a:r>
            <a:endParaRPr lang="es-ES" altLang="es-CO" sz="2000" b="1" dirty="0">
              <a:latin typeface="+mj-lt"/>
              <a:cs typeface="Arial" panose="020B0604020202020204" pitchFamily="34" charset="0"/>
            </a:endParaRPr>
          </a:p>
        </p:txBody>
      </p:sp>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9423" y="692696"/>
            <a:ext cx="1944216" cy="293121"/>
          </a:xfrm>
          <a:prstGeom prst="rect">
            <a:avLst/>
          </a:prstGeom>
        </p:spPr>
      </p:pic>
    </p:spTree>
    <p:extLst>
      <p:ext uri="{BB962C8B-B14F-4D97-AF65-F5344CB8AC3E}">
        <p14:creationId xmlns:p14="http://schemas.microsoft.com/office/powerpoint/2010/main" val="34462509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75656" y="202630"/>
            <a:ext cx="7668344" cy="346050"/>
          </a:xfrm>
        </p:spPr>
        <p:txBody>
          <a:bodyPr/>
          <a:lstStyle/>
          <a:p>
            <a:r>
              <a:rPr lang="en-US" sz="1500" i="1" dirty="0" smtClean="0"/>
              <a:t>BIENAL NACIONAL DE </a:t>
            </a:r>
            <a:r>
              <a:rPr lang="en-US" sz="1500" i="1" dirty="0"/>
              <a:t>NIÑOS, NIÑAS Y JÓVENES QUE VIVEN EN ZONAS DE RIESGO VOLCÁNICO</a:t>
            </a:r>
            <a:endParaRPr lang="es-CO" sz="1500" dirty="0"/>
          </a:p>
        </p:txBody>
      </p:sp>
      <p:pic>
        <p:nvPicPr>
          <p:cNvPr id="5" name="4 Marcador de contenido" descr="plat eng logo.jpg"/>
          <p:cNvPicPr>
            <a:picLocks noGrp="1" noChangeAspect="1"/>
          </p:cNvPicPr>
          <p:nvPr>
            <p:ph idx="1"/>
          </p:nvPr>
        </p:nvPicPr>
        <p:blipFill>
          <a:blip r:embed="rId2" cstate="print"/>
          <a:stretch>
            <a:fillRect/>
          </a:stretch>
        </p:blipFill>
        <p:spPr>
          <a:xfrm>
            <a:off x="323528" y="116632"/>
            <a:ext cx="1295124" cy="1040979"/>
          </a:xfrm>
        </p:spPr>
      </p:pic>
      <p:sp>
        <p:nvSpPr>
          <p:cNvPr id="6" name="2 Rectángulo"/>
          <p:cNvSpPr/>
          <p:nvPr/>
        </p:nvSpPr>
        <p:spPr>
          <a:xfrm>
            <a:off x="683568" y="1700808"/>
            <a:ext cx="7776864" cy="4708981"/>
          </a:xfrm>
          <a:prstGeom prst="rect">
            <a:avLst/>
          </a:prstGeom>
        </p:spPr>
        <p:txBody>
          <a:bodyPr wrap="square">
            <a:spAutoFit/>
          </a:bodyPr>
          <a:lstStyle/>
          <a:p>
            <a:pPr algn="just">
              <a:defRPr/>
            </a:pPr>
            <a:r>
              <a:rPr lang="es-CO" sz="2000" dirty="0"/>
              <a:t>El evento se basa en el fundamento y apoyo a las diferentes iniciativas e ideas que puedan surgir de los </a:t>
            </a:r>
            <a:r>
              <a:rPr lang="es-CO" sz="2000" dirty="0" smtClean="0"/>
              <a:t>niños, niñas </a:t>
            </a:r>
            <a:r>
              <a:rPr lang="es-CO" sz="2000" dirty="0"/>
              <a:t>y jóvenes que residen en zonas volcánicas activas de Colombia, por lo tanto, se busca que sea abierto y </a:t>
            </a:r>
            <a:r>
              <a:rPr lang="es-CO" sz="2000" dirty="0" err="1"/>
              <a:t>multi</a:t>
            </a:r>
            <a:r>
              <a:rPr lang="es-CO" sz="2000" dirty="0"/>
              <a:t>-variado.</a:t>
            </a:r>
          </a:p>
          <a:p>
            <a:pPr algn="just">
              <a:defRPr/>
            </a:pPr>
            <a:r>
              <a:rPr lang="es-CO" sz="2000" dirty="0"/>
              <a:t> </a:t>
            </a:r>
          </a:p>
          <a:p>
            <a:pPr algn="just">
              <a:defRPr/>
            </a:pPr>
            <a:r>
              <a:rPr lang="es-CO" sz="2000" dirty="0"/>
              <a:t>En este sentido, </a:t>
            </a:r>
            <a:r>
              <a:rPr lang="es-CO" sz="2000" dirty="0" smtClean="0"/>
              <a:t>existen </a:t>
            </a:r>
            <a:r>
              <a:rPr lang="es-CO" sz="2000" dirty="0"/>
              <a:t>diferentes modalidades de participación, entre las que pueden mencionarse:</a:t>
            </a:r>
          </a:p>
          <a:p>
            <a:pPr algn="just">
              <a:defRPr/>
            </a:pPr>
            <a:r>
              <a:rPr lang="es-CO" sz="2000" dirty="0"/>
              <a:t> </a:t>
            </a:r>
          </a:p>
          <a:p>
            <a:pPr marL="342900" indent="-342900" algn="just">
              <a:buFont typeface="Wingdings" panose="05000000000000000000" pitchFamily="2" charset="2"/>
              <a:buChar char="§"/>
              <a:defRPr/>
            </a:pPr>
            <a:r>
              <a:rPr lang="es-CO" sz="2000" dirty="0"/>
              <a:t>Conferencias</a:t>
            </a:r>
          </a:p>
          <a:p>
            <a:pPr marL="342900" indent="-342900" algn="just">
              <a:buFont typeface="Wingdings" panose="05000000000000000000" pitchFamily="2" charset="2"/>
              <a:buChar char="§"/>
              <a:defRPr/>
            </a:pPr>
            <a:r>
              <a:rPr lang="es-CO" sz="2000" dirty="0"/>
              <a:t>Presentación de experimentos</a:t>
            </a:r>
          </a:p>
          <a:p>
            <a:pPr marL="342900" indent="-342900" algn="just">
              <a:buFont typeface="Wingdings" panose="05000000000000000000" pitchFamily="2" charset="2"/>
              <a:buChar char="§"/>
              <a:defRPr/>
            </a:pPr>
            <a:r>
              <a:rPr lang="es-CO" sz="2000" dirty="0"/>
              <a:t>Foros</a:t>
            </a:r>
          </a:p>
          <a:p>
            <a:pPr marL="342900" indent="-342900" algn="just">
              <a:buFont typeface="Wingdings" panose="05000000000000000000" pitchFamily="2" charset="2"/>
              <a:buChar char="§"/>
              <a:defRPr/>
            </a:pPr>
            <a:r>
              <a:rPr lang="es-CO" sz="2000" dirty="0"/>
              <a:t>Mesas de trabajo</a:t>
            </a:r>
          </a:p>
          <a:p>
            <a:pPr marL="342900" indent="-342900" algn="just">
              <a:buFont typeface="Wingdings" panose="05000000000000000000" pitchFamily="2" charset="2"/>
              <a:buChar char="§"/>
              <a:defRPr/>
            </a:pPr>
            <a:r>
              <a:rPr lang="es-CO" sz="2000" dirty="0"/>
              <a:t>Relato de experiencias</a:t>
            </a:r>
          </a:p>
          <a:p>
            <a:pPr marL="342900" indent="-342900" algn="just">
              <a:buFont typeface="Wingdings" panose="05000000000000000000" pitchFamily="2" charset="2"/>
              <a:buChar char="§"/>
              <a:defRPr/>
            </a:pPr>
            <a:r>
              <a:rPr lang="es-CO" sz="2000" dirty="0"/>
              <a:t>Expresiones artísticas</a:t>
            </a:r>
          </a:p>
          <a:p>
            <a:pPr marL="342900" indent="-342900" algn="just">
              <a:buFont typeface="Wingdings" panose="05000000000000000000" pitchFamily="2" charset="2"/>
              <a:buChar char="§"/>
              <a:defRPr/>
            </a:pPr>
            <a:r>
              <a:rPr lang="es-CO" sz="2000" dirty="0"/>
              <a:t>Otros </a:t>
            </a:r>
          </a:p>
        </p:txBody>
      </p:sp>
      <p:sp>
        <p:nvSpPr>
          <p:cNvPr id="7" name="4 CuadroTexto"/>
          <p:cNvSpPr txBox="1">
            <a:spLocks noChangeArrowheads="1"/>
          </p:cNvSpPr>
          <p:nvPr/>
        </p:nvSpPr>
        <p:spPr bwMode="auto">
          <a:xfrm>
            <a:off x="4067944" y="1084674"/>
            <a:ext cx="46085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CO" altLang="es-CO" sz="2000" b="1" dirty="0" smtClean="0">
                <a:latin typeface="+mj-lt"/>
                <a:cs typeface="Arial" panose="020B0604020202020204" pitchFamily="34" charset="0"/>
              </a:rPr>
              <a:t>Modalidades en las Bienales Nacionales</a:t>
            </a:r>
            <a:endParaRPr lang="es-ES" altLang="es-CO" sz="2000" b="1" dirty="0">
              <a:latin typeface="+mj-lt"/>
              <a:cs typeface="Arial" panose="020B0604020202020204" pitchFamily="34" charset="0"/>
            </a:endParaRPr>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9423" y="692696"/>
            <a:ext cx="1944216" cy="293121"/>
          </a:xfrm>
          <a:prstGeom prst="rect">
            <a:avLst/>
          </a:prstGeom>
        </p:spPr>
      </p:pic>
    </p:spTree>
    <p:extLst>
      <p:ext uri="{BB962C8B-B14F-4D97-AF65-F5344CB8AC3E}">
        <p14:creationId xmlns:p14="http://schemas.microsoft.com/office/powerpoint/2010/main" val="14926026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Llamada de nube 15"/>
          <p:cNvSpPr/>
          <p:nvPr/>
        </p:nvSpPr>
        <p:spPr>
          <a:xfrm rot="275984">
            <a:off x="3587516" y="2515110"/>
            <a:ext cx="2456291" cy="1105211"/>
          </a:xfrm>
          <a:prstGeom prst="cloudCallout">
            <a:avLst>
              <a:gd name="adj1" fmla="val -12936"/>
              <a:gd name="adj2" fmla="val 12748"/>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Trapecio 14"/>
          <p:cNvSpPr/>
          <p:nvPr/>
        </p:nvSpPr>
        <p:spPr>
          <a:xfrm>
            <a:off x="2699792" y="3861049"/>
            <a:ext cx="3456384" cy="2160240"/>
          </a:xfrm>
          <a:prstGeom prst="trapezoid">
            <a:avLst>
              <a:gd name="adj" fmla="val 63492"/>
            </a:avLst>
          </a:prstGeom>
          <a:solidFill>
            <a:schemeClr val="bg2">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 name="1 Título"/>
          <p:cNvSpPr>
            <a:spLocks noGrp="1"/>
          </p:cNvSpPr>
          <p:nvPr>
            <p:ph type="title"/>
          </p:nvPr>
        </p:nvSpPr>
        <p:spPr>
          <a:xfrm>
            <a:off x="1475656" y="202630"/>
            <a:ext cx="7668344" cy="346050"/>
          </a:xfrm>
        </p:spPr>
        <p:txBody>
          <a:bodyPr/>
          <a:lstStyle/>
          <a:p>
            <a:r>
              <a:rPr lang="en-US" sz="1500" i="1" dirty="0" smtClean="0"/>
              <a:t>BIENAL NACIONAL DE </a:t>
            </a:r>
            <a:r>
              <a:rPr lang="en-US" sz="1500" i="1" dirty="0"/>
              <a:t>NIÑOS, NIÑAS Y JÓVENES QUE VIVEN EN ZONAS DE RIESGO VOLCÁNICO</a:t>
            </a:r>
            <a:endParaRPr lang="es-CO" sz="1500" dirty="0"/>
          </a:p>
        </p:txBody>
      </p:sp>
      <p:pic>
        <p:nvPicPr>
          <p:cNvPr id="5" name="4 Marcador de contenido" descr="plat eng logo.jpg"/>
          <p:cNvPicPr>
            <a:picLocks noGrp="1" noChangeAspect="1"/>
          </p:cNvPicPr>
          <p:nvPr>
            <p:ph idx="1"/>
          </p:nvPr>
        </p:nvPicPr>
        <p:blipFill>
          <a:blip r:embed="rId2" cstate="print"/>
          <a:stretch>
            <a:fillRect/>
          </a:stretch>
        </p:blipFill>
        <p:spPr>
          <a:xfrm>
            <a:off x="323528" y="116632"/>
            <a:ext cx="1295124" cy="1040979"/>
          </a:xfrm>
        </p:spPr>
      </p:pic>
      <p:sp>
        <p:nvSpPr>
          <p:cNvPr id="7" name="4 CuadroTexto"/>
          <p:cNvSpPr txBox="1">
            <a:spLocks noChangeArrowheads="1"/>
          </p:cNvSpPr>
          <p:nvPr/>
        </p:nvSpPr>
        <p:spPr bwMode="auto">
          <a:xfrm>
            <a:off x="3059832" y="971436"/>
            <a:ext cx="56886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CO" altLang="es-CO" sz="1800" b="1" dirty="0" smtClean="0">
                <a:latin typeface="Arial" panose="020B0604020202020204" pitchFamily="34" charset="0"/>
                <a:cs typeface="Arial" panose="020B0604020202020204" pitchFamily="34" charset="0"/>
              </a:rPr>
              <a:t>Contenidos temáticos en las Bienales Nacionales</a:t>
            </a:r>
            <a:endParaRPr lang="es-ES" altLang="es-CO" sz="1800" b="1" dirty="0">
              <a:latin typeface="Arial" panose="020B0604020202020204" pitchFamily="34" charset="0"/>
              <a:cs typeface="Arial" panose="020B0604020202020204" pitchFamily="34" charset="0"/>
            </a:endParaRPr>
          </a:p>
        </p:txBody>
      </p:sp>
      <p:sp>
        <p:nvSpPr>
          <p:cNvPr id="9" name="Hexágono 8"/>
          <p:cNvSpPr/>
          <p:nvPr/>
        </p:nvSpPr>
        <p:spPr>
          <a:xfrm>
            <a:off x="5693567" y="2780929"/>
            <a:ext cx="2467252" cy="1800200"/>
          </a:xfrm>
          <a:prstGeom prst="hexagon">
            <a:avLst/>
          </a:prstGeom>
          <a:solidFill>
            <a:schemeClr val="bg1"/>
          </a:solidFill>
          <a:ln>
            <a:solidFill>
              <a:schemeClr val="accent1">
                <a:lumMod val="75000"/>
              </a:schemeClr>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Hexágono 9"/>
          <p:cNvSpPr/>
          <p:nvPr/>
        </p:nvSpPr>
        <p:spPr>
          <a:xfrm>
            <a:off x="827584" y="2780928"/>
            <a:ext cx="2448272" cy="1800200"/>
          </a:xfrm>
          <a:prstGeom prst="hexagon">
            <a:avLst/>
          </a:prstGeom>
          <a:solidFill>
            <a:schemeClr val="bg1"/>
          </a:solidFill>
          <a:ln>
            <a:solidFill>
              <a:schemeClr val="accent1">
                <a:lumMod val="75000"/>
              </a:schemeClr>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Hexágono 11"/>
          <p:cNvSpPr/>
          <p:nvPr/>
        </p:nvSpPr>
        <p:spPr>
          <a:xfrm>
            <a:off x="5712547" y="4797153"/>
            <a:ext cx="2459853" cy="1623085"/>
          </a:xfrm>
          <a:prstGeom prst="hexagon">
            <a:avLst/>
          </a:prstGeom>
          <a:solidFill>
            <a:schemeClr val="bg1"/>
          </a:solidFill>
          <a:ln>
            <a:solidFill>
              <a:schemeClr val="accent1">
                <a:lumMod val="75000"/>
              </a:schemeClr>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Hexágono 12"/>
          <p:cNvSpPr/>
          <p:nvPr/>
        </p:nvSpPr>
        <p:spPr>
          <a:xfrm>
            <a:off x="827584" y="4797153"/>
            <a:ext cx="2436688" cy="1623085"/>
          </a:xfrm>
          <a:prstGeom prst="hexagon">
            <a:avLst/>
          </a:prstGeom>
          <a:solidFill>
            <a:schemeClr val="bg1"/>
          </a:solidFill>
          <a:ln>
            <a:solidFill>
              <a:schemeClr val="accent1">
                <a:lumMod val="75000"/>
              </a:schemeClr>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Nube 17"/>
          <p:cNvSpPr/>
          <p:nvPr/>
        </p:nvSpPr>
        <p:spPr>
          <a:xfrm>
            <a:off x="3768329" y="3759076"/>
            <a:ext cx="1296144" cy="432048"/>
          </a:xfrm>
          <a:prstGeom prst="cloud">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9" name="Imagen 18"/>
          <p:cNvPicPr>
            <a:picLocks noChangeAspect="1"/>
          </p:cNvPicPr>
          <p:nvPr/>
        </p:nvPicPr>
        <p:blipFill>
          <a:blip r:embed="rId3"/>
          <a:stretch>
            <a:fillRect/>
          </a:stretch>
        </p:blipFill>
        <p:spPr>
          <a:xfrm rot="6136796">
            <a:off x="3962972" y="3251830"/>
            <a:ext cx="793805" cy="703562"/>
          </a:xfrm>
          <a:prstGeom prst="rect">
            <a:avLst/>
          </a:prstGeom>
        </p:spPr>
      </p:pic>
      <p:sp>
        <p:nvSpPr>
          <p:cNvPr id="20" name="CuadroTexto 19"/>
          <p:cNvSpPr txBox="1"/>
          <p:nvPr/>
        </p:nvSpPr>
        <p:spPr>
          <a:xfrm>
            <a:off x="1187624" y="2780929"/>
            <a:ext cx="1656184" cy="584775"/>
          </a:xfrm>
          <a:prstGeom prst="rect">
            <a:avLst/>
          </a:prstGeom>
          <a:noFill/>
        </p:spPr>
        <p:txBody>
          <a:bodyPr wrap="square" rtlCol="0">
            <a:spAutoFit/>
          </a:bodyPr>
          <a:lstStyle/>
          <a:p>
            <a:pPr algn="ctr"/>
            <a:r>
              <a:rPr lang="es-CO" sz="1600" b="1" dirty="0" err="1" smtClean="0">
                <a:effectLst>
                  <a:outerShdw blurRad="38100" dist="38100" dir="2700000" algn="tl">
                    <a:srgbClr val="000000">
                      <a:alpha val="43137"/>
                    </a:srgbClr>
                  </a:outerShdw>
                </a:effectLst>
                <a:latin typeface="Arial Narrow" panose="020B0606020202030204" pitchFamily="34" charset="0"/>
              </a:rPr>
              <a:t>Geociencias</a:t>
            </a:r>
            <a:endParaRPr lang="es-CO" sz="1600" b="1" dirty="0" smtClean="0">
              <a:effectLst>
                <a:outerShdw blurRad="38100" dist="38100" dir="2700000" algn="tl">
                  <a:srgbClr val="000000">
                    <a:alpha val="43137"/>
                  </a:srgbClr>
                </a:outerShdw>
              </a:effectLst>
              <a:latin typeface="Arial Narrow" panose="020B0606020202030204" pitchFamily="34" charset="0"/>
            </a:endParaRPr>
          </a:p>
          <a:p>
            <a:pPr algn="ctr"/>
            <a:r>
              <a:rPr lang="es-CO" sz="1600" b="1" dirty="0" smtClean="0">
                <a:effectLst>
                  <a:outerShdw blurRad="38100" dist="38100" dir="2700000" algn="tl">
                    <a:srgbClr val="000000">
                      <a:alpha val="43137"/>
                    </a:srgbClr>
                  </a:outerShdw>
                </a:effectLst>
                <a:latin typeface="Arial Narrow" panose="020B0606020202030204" pitchFamily="34" charset="0"/>
              </a:rPr>
              <a:t>Aplicadas</a:t>
            </a:r>
            <a:endParaRPr lang="es-CO" sz="1600" b="1" dirty="0">
              <a:effectLst>
                <a:outerShdw blurRad="38100" dist="38100" dir="2700000" algn="tl">
                  <a:srgbClr val="000000">
                    <a:alpha val="43137"/>
                  </a:srgbClr>
                </a:outerShdw>
              </a:effectLst>
              <a:latin typeface="Arial Narrow" panose="020B0606020202030204" pitchFamily="34" charset="0"/>
            </a:endParaRPr>
          </a:p>
        </p:txBody>
      </p:sp>
      <p:sp>
        <p:nvSpPr>
          <p:cNvPr id="21" name="Rectángulo 20"/>
          <p:cNvSpPr/>
          <p:nvPr/>
        </p:nvSpPr>
        <p:spPr>
          <a:xfrm>
            <a:off x="1463306" y="3356993"/>
            <a:ext cx="1092469" cy="1169551"/>
          </a:xfrm>
          <a:prstGeom prst="rect">
            <a:avLst/>
          </a:prstGeom>
        </p:spPr>
        <p:txBody>
          <a:bodyPr wrap="square">
            <a:spAutoFit/>
          </a:bodyPr>
          <a:lstStyle/>
          <a:p>
            <a:pPr algn="ctr"/>
            <a:r>
              <a:rPr lang="es-CO" sz="1400" dirty="0" smtClean="0">
                <a:latin typeface="Arial" panose="020B0604020202020204" pitchFamily="34" charset="0"/>
                <a:cs typeface="Arial" panose="020B0604020202020204" pitchFamily="34" charset="0"/>
              </a:rPr>
              <a:t>Química</a:t>
            </a:r>
          </a:p>
          <a:p>
            <a:pPr algn="ctr"/>
            <a:r>
              <a:rPr lang="es-CO" sz="1400" dirty="0" smtClean="0">
                <a:latin typeface="Arial" panose="020B0604020202020204" pitchFamily="34" charset="0"/>
                <a:cs typeface="Arial" panose="020B0604020202020204" pitchFamily="34" charset="0"/>
              </a:rPr>
              <a:t>Física </a:t>
            </a:r>
          </a:p>
          <a:p>
            <a:pPr algn="ctr"/>
            <a:r>
              <a:rPr lang="es-CO" sz="1400" dirty="0" smtClean="0">
                <a:latin typeface="Arial" panose="020B0604020202020204" pitchFamily="34" charset="0"/>
                <a:cs typeface="Arial" panose="020B0604020202020204" pitchFamily="34" charset="0"/>
              </a:rPr>
              <a:t>Geología Biología</a:t>
            </a:r>
          </a:p>
          <a:p>
            <a:pPr algn="ctr"/>
            <a:r>
              <a:rPr lang="es-CO" sz="1400" dirty="0" smtClean="0">
                <a:latin typeface="Arial" panose="020B0604020202020204" pitchFamily="34" charset="0"/>
                <a:cs typeface="Arial" panose="020B0604020202020204" pitchFamily="34" charset="0"/>
              </a:rPr>
              <a:t>Ingeniería</a:t>
            </a:r>
            <a:endParaRPr lang="es-CO" sz="1400" dirty="0">
              <a:latin typeface="Arial" panose="020B0604020202020204" pitchFamily="34" charset="0"/>
              <a:cs typeface="Arial" panose="020B0604020202020204" pitchFamily="34" charset="0"/>
            </a:endParaRPr>
          </a:p>
        </p:txBody>
      </p:sp>
      <p:sp>
        <p:nvSpPr>
          <p:cNvPr id="22" name="CuadroTexto 21"/>
          <p:cNvSpPr txBox="1"/>
          <p:nvPr/>
        </p:nvSpPr>
        <p:spPr>
          <a:xfrm>
            <a:off x="5916988" y="2772218"/>
            <a:ext cx="2027807" cy="584775"/>
          </a:xfrm>
          <a:prstGeom prst="rect">
            <a:avLst/>
          </a:prstGeom>
          <a:noFill/>
        </p:spPr>
        <p:txBody>
          <a:bodyPr wrap="square" rtlCol="0">
            <a:spAutoFit/>
          </a:bodyPr>
          <a:lstStyle/>
          <a:p>
            <a:pPr algn="ctr"/>
            <a:r>
              <a:rPr lang="es-CO" sz="1600" b="1" dirty="0" smtClean="0">
                <a:effectLst>
                  <a:outerShdw blurRad="38100" dist="38100" dir="2700000" algn="tl">
                    <a:srgbClr val="000000">
                      <a:alpha val="43137"/>
                    </a:srgbClr>
                  </a:outerShdw>
                </a:effectLst>
                <a:latin typeface="Arial Narrow" panose="020B0606020202030204" pitchFamily="34" charset="0"/>
                <a:cs typeface="Arial" panose="020B0604020202020204" pitchFamily="34" charset="0"/>
              </a:rPr>
              <a:t>Ciencias               Humanas y Sociales</a:t>
            </a:r>
            <a:endParaRPr lang="es-CO" sz="1600" b="1" dirty="0">
              <a:effectLst>
                <a:outerShdw blurRad="38100" dist="38100" dir="2700000" algn="tl">
                  <a:srgbClr val="000000">
                    <a:alpha val="43137"/>
                  </a:srgbClr>
                </a:outerShdw>
              </a:effectLst>
              <a:latin typeface="Arial Narrow" panose="020B0606020202030204" pitchFamily="34" charset="0"/>
              <a:cs typeface="Arial" panose="020B0604020202020204" pitchFamily="34" charset="0"/>
            </a:endParaRPr>
          </a:p>
        </p:txBody>
      </p:sp>
      <p:sp>
        <p:nvSpPr>
          <p:cNvPr id="23" name="Rectángulo 22"/>
          <p:cNvSpPr/>
          <p:nvPr/>
        </p:nvSpPr>
        <p:spPr>
          <a:xfrm>
            <a:off x="6364942" y="3462100"/>
            <a:ext cx="1147805" cy="954107"/>
          </a:xfrm>
          <a:prstGeom prst="rect">
            <a:avLst/>
          </a:prstGeom>
        </p:spPr>
        <p:txBody>
          <a:bodyPr wrap="square">
            <a:spAutoFit/>
          </a:bodyPr>
          <a:lstStyle/>
          <a:p>
            <a:pPr algn="ctr"/>
            <a:r>
              <a:rPr lang="es-CO" sz="1400" dirty="0" smtClean="0">
                <a:latin typeface="Arial" panose="020B0604020202020204" pitchFamily="34" charset="0"/>
                <a:cs typeface="Arial" panose="020B0604020202020204" pitchFamily="34" charset="0"/>
              </a:rPr>
              <a:t>Geografía Historia Etnografía literatura</a:t>
            </a:r>
            <a:endParaRPr lang="es-CO" sz="1400" dirty="0">
              <a:latin typeface="Arial" panose="020B0604020202020204" pitchFamily="34" charset="0"/>
              <a:cs typeface="Arial" panose="020B0604020202020204" pitchFamily="34" charset="0"/>
            </a:endParaRPr>
          </a:p>
        </p:txBody>
      </p:sp>
      <p:sp>
        <p:nvSpPr>
          <p:cNvPr id="24" name="Rectángulo 23"/>
          <p:cNvSpPr/>
          <p:nvPr/>
        </p:nvSpPr>
        <p:spPr>
          <a:xfrm>
            <a:off x="1331639" y="4869161"/>
            <a:ext cx="1526380" cy="338554"/>
          </a:xfrm>
          <a:prstGeom prst="rect">
            <a:avLst/>
          </a:prstGeom>
        </p:spPr>
        <p:txBody>
          <a:bodyPr wrap="none">
            <a:spAutoFit/>
          </a:bodyPr>
          <a:lstStyle/>
          <a:p>
            <a:r>
              <a:rPr lang="es-CO" sz="1600" b="1" dirty="0">
                <a:effectLst>
                  <a:outerShdw blurRad="38100" dist="38100" dir="2700000" algn="tl">
                    <a:srgbClr val="000000">
                      <a:alpha val="43137"/>
                    </a:srgbClr>
                  </a:outerShdw>
                </a:effectLst>
                <a:latin typeface="Arial Narrow" panose="020B0606020202030204" pitchFamily="34" charset="0"/>
              </a:rPr>
              <a:t>Comunicaciones</a:t>
            </a:r>
          </a:p>
        </p:txBody>
      </p:sp>
      <p:sp>
        <p:nvSpPr>
          <p:cNvPr id="25" name="Rectángulo 24"/>
          <p:cNvSpPr/>
          <p:nvPr/>
        </p:nvSpPr>
        <p:spPr>
          <a:xfrm>
            <a:off x="1202392" y="5283206"/>
            <a:ext cx="1713423" cy="954107"/>
          </a:xfrm>
          <a:prstGeom prst="rect">
            <a:avLst/>
          </a:prstGeom>
        </p:spPr>
        <p:txBody>
          <a:bodyPr wrap="square">
            <a:spAutoFit/>
          </a:bodyPr>
          <a:lstStyle/>
          <a:p>
            <a:pPr algn="ctr"/>
            <a:r>
              <a:rPr lang="es-CO" sz="1400" dirty="0">
                <a:latin typeface="Arial" panose="020B0604020202020204" pitchFamily="34" charset="0"/>
                <a:cs typeface="Arial" panose="020B0604020202020204" pitchFamily="34" charset="0"/>
              </a:rPr>
              <a:t>Lengua-oralidad, R</a:t>
            </a:r>
            <a:r>
              <a:rPr lang="es-CO" sz="1400" dirty="0" smtClean="0">
                <a:latin typeface="Arial" panose="020B0604020202020204" pitchFamily="34" charset="0"/>
                <a:cs typeface="Arial" panose="020B0604020202020204" pitchFamily="34" charset="0"/>
              </a:rPr>
              <a:t>adio </a:t>
            </a:r>
            <a:r>
              <a:rPr lang="es-CO" sz="1400" dirty="0">
                <a:latin typeface="Arial" panose="020B0604020202020204" pitchFamily="34" charset="0"/>
                <a:cs typeface="Arial" panose="020B0604020202020204" pitchFamily="34" charset="0"/>
              </a:rPr>
              <a:t>novelas, </a:t>
            </a:r>
            <a:r>
              <a:rPr lang="es-CO" sz="1400" dirty="0" smtClean="0">
                <a:latin typeface="Arial" panose="020B0604020202020204" pitchFamily="34" charset="0"/>
                <a:cs typeface="Arial" panose="020B0604020202020204" pitchFamily="34" charset="0"/>
              </a:rPr>
              <a:t>Video </a:t>
            </a:r>
            <a:r>
              <a:rPr lang="es-CO" sz="1400" dirty="0">
                <a:latin typeface="Arial" panose="020B0604020202020204" pitchFamily="34" charset="0"/>
                <a:cs typeface="Arial" panose="020B0604020202020204" pitchFamily="34" charset="0"/>
              </a:rPr>
              <a:t>documental, </a:t>
            </a:r>
            <a:r>
              <a:rPr lang="es-CO" sz="1400" dirty="0" smtClean="0">
                <a:latin typeface="Arial" panose="020B0604020202020204" pitchFamily="34" charset="0"/>
                <a:cs typeface="Arial" panose="020B0604020202020204" pitchFamily="34" charset="0"/>
              </a:rPr>
              <a:t>Multimedia</a:t>
            </a:r>
            <a:r>
              <a:rPr lang="es-CO" sz="1400" dirty="0">
                <a:latin typeface="Arial" panose="020B0604020202020204" pitchFamily="34" charset="0"/>
                <a:cs typeface="Arial" panose="020B0604020202020204" pitchFamily="34" charset="0"/>
              </a:rPr>
              <a:t>, </a:t>
            </a:r>
            <a:r>
              <a:rPr lang="es-CO" sz="1400" dirty="0" err="1">
                <a:latin typeface="Arial" panose="020B0604020202020204" pitchFamily="34" charset="0"/>
                <a:cs typeface="Arial" panose="020B0604020202020204" pitchFamily="34" charset="0"/>
              </a:rPr>
              <a:t>TICs</a:t>
            </a:r>
            <a:endParaRPr lang="es-CO" sz="1400" dirty="0">
              <a:latin typeface="Arial" panose="020B0604020202020204" pitchFamily="34" charset="0"/>
              <a:cs typeface="Arial" panose="020B0604020202020204" pitchFamily="34" charset="0"/>
            </a:endParaRPr>
          </a:p>
        </p:txBody>
      </p:sp>
      <p:sp>
        <p:nvSpPr>
          <p:cNvPr id="26" name="Rectángulo 25"/>
          <p:cNvSpPr/>
          <p:nvPr/>
        </p:nvSpPr>
        <p:spPr>
          <a:xfrm>
            <a:off x="6435063" y="4884220"/>
            <a:ext cx="1005403" cy="338554"/>
          </a:xfrm>
          <a:prstGeom prst="rect">
            <a:avLst/>
          </a:prstGeom>
        </p:spPr>
        <p:txBody>
          <a:bodyPr wrap="none">
            <a:spAutoFit/>
          </a:bodyPr>
          <a:lstStyle/>
          <a:p>
            <a:pPr algn="ctr"/>
            <a:r>
              <a:rPr lang="es-CO" sz="1600" b="1" dirty="0">
                <a:effectLst>
                  <a:outerShdw blurRad="38100" dist="38100" dir="2700000" algn="tl">
                    <a:srgbClr val="000000">
                      <a:alpha val="43137"/>
                    </a:srgbClr>
                  </a:outerShdw>
                </a:effectLst>
                <a:latin typeface="Arial Narrow" panose="020B0606020202030204" pitchFamily="34" charset="0"/>
              </a:rPr>
              <a:t>Culturales</a:t>
            </a:r>
          </a:p>
        </p:txBody>
      </p:sp>
      <p:sp>
        <p:nvSpPr>
          <p:cNvPr id="27" name="Rectángulo 26"/>
          <p:cNvSpPr/>
          <p:nvPr/>
        </p:nvSpPr>
        <p:spPr>
          <a:xfrm>
            <a:off x="6084168" y="5283206"/>
            <a:ext cx="1785432" cy="954107"/>
          </a:xfrm>
          <a:prstGeom prst="rect">
            <a:avLst/>
          </a:prstGeom>
        </p:spPr>
        <p:txBody>
          <a:bodyPr wrap="square">
            <a:spAutoFit/>
          </a:bodyPr>
          <a:lstStyle/>
          <a:p>
            <a:pPr algn="ctr"/>
            <a:r>
              <a:rPr lang="es-CO" sz="1400" dirty="0">
                <a:latin typeface="Arial" panose="020B0604020202020204" pitchFamily="34" charset="0"/>
                <a:cs typeface="Arial" panose="020B0604020202020204" pitchFamily="34" charset="0"/>
              </a:rPr>
              <a:t>Teatro, </a:t>
            </a:r>
            <a:r>
              <a:rPr lang="es-CO" sz="1400" dirty="0" err="1" smtClean="0">
                <a:latin typeface="Arial" panose="020B0604020202020204" pitchFamily="34" charset="0"/>
                <a:cs typeface="Arial" panose="020B0604020202020204" pitchFamily="34" charset="0"/>
              </a:rPr>
              <a:t>Cuentería</a:t>
            </a:r>
            <a:r>
              <a:rPr lang="es-CO" sz="1400" dirty="0">
                <a:latin typeface="Arial" panose="020B0604020202020204" pitchFamily="34" charset="0"/>
                <a:cs typeface="Arial" panose="020B0604020202020204" pitchFamily="34" charset="0"/>
              </a:rPr>
              <a:t>, </a:t>
            </a:r>
            <a:r>
              <a:rPr lang="es-CO" sz="1400" dirty="0" smtClean="0">
                <a:latin typeface="Arial" panose="020B0604020202020204" pitchFamily="34" charset="0"/>
                <a:cs typeface="Arial" panose="020B0604020202020204" pitchFamily="34" charset="0"/>
              </a:rPr>
              <a:t>Performance</a:t>
            </a:r>
            <a:r>
              <a:rPr lang="es-CO" sz="1400" dirty="0">
                <a:latin typeface="Arial" panose="020B0604020202020204" pitchFamily="34" charset="0"/>
                <a:cs typeface="Arial" panose="020B0604020202020204" pitchFamily="34" charset="0"/>
              </a:rPr>
              <a:t>, </a:t>
            </a:r>
            <a:r>
              <a:rPr lang="es-CO" sz="1400" dirty="0" smtClean="0">
                <a:latin typeface="Arial" panose="020B0604020202020204" pitchFamily="34" charset="0"/>
                <a:cs typeface="Arial" panose="020B0604020202020204" pitchFamily="34" charset="0"/>
              </a:rPr>
              <a:t>Canto</a:t>
            </a:r>
            <a:r>
              <a:rPr lang="es-CO" sz="1400" dirty="0">
                <a:latin typeface="Arial" panose="020B0604020202020204" pitchFamily="34" charset="0"/>
                <a:cs typeface="Arial" panose="020B0604020202020204" pitchFamily="34" charset="0"/>
              </a:rPr>
              <a:t>, </a:t>
            </a:r>
            <a:r>
              <a:rPr lang="es-CO" sz="1400" dirty="0" smtClean="0">
                <a:latin typeface="Arial" panose="020B0604020202020204" pitchFamily="34" charset="0"/>
                <a:cs typeface="Arial" panose="020B0604020202020204" pitchFamily="34" charset="0"/>
              </a:rPr>
              <a:t>Música</a:t>
            </a:r>
            <a:r>
              <a:rPr lang="es-CO" sz="1400" dirty="0">
                <a:latin typeface="Arial" panose="020B0604020202020204" pitchFamily="34" charset="0"/>
                <a:cs typeface="Arial" panose="020B0604020202020204" pitchFamily="34" charset="0"/>
              </a:rPr>
              <a:t>, </a:t>
            </a:r>
            <a:r>
              <a:rPr lang="es-CO" sz="1400" dirty="0" smtClean="0">
                <a:latin typeface="Arial" panose="020B0604020202020204" pitchFamily="34" charset="0"/>
                <a:cs typeface="Arial" panose="020B0604020202020204" pitchFamily="34" charset="0"/>
              </a:rPr>
              <a:t>Danza</a:t>
            </a:r>
            <a:endParaRPr lang="es-CO" sz="1400" dirty="0">
              <a:latin typeface="Arial" panose="020B0604020202020204" pitchFamily="34" charset="0"/>
              <a:cs typeface="Arial" panose="020B0604020202020204" pitchFamily="34" charset="0"/>
            </a:endParaRPr>
          </a:p>
        </p:txBody>
      </p:sp>
      <p:sp>
        <p:nvSpPr>
          <p:cNvPr id="31" name="Rectángulo 30"/>
          <p:cNvSpPr/>
          <p:nvPr/>
        </p:nvSpPr>
        <p:spPr>
          <a:xfrm>
            <a:off x="3787565" y="4593902"/>
            <a:ext cx="1285673" cy="923330"/>
          </a:xfrm>
          <a:prstGeom prst="rect">
            <a:avLst/>
          </a:prstGeom>
        </p:spPr>
        <p:txBody>
          <a:bodyPr wrap="none">
            <a:spAutoFit/>
          </a:bodyPr>
          <a:lstStyle/>
          <a:p>
            <a:pPr algn="ctr"/>
            <a:r>
              <a:rPr lang="es-CO" b="1" dirty="0" smtClean="0">
                <a:solidFill>
                  <a:schemeClr val="bg1"/>
                </a:solidFill>
                <a:effectLst>
                  <a:outerShdw blurRad="38100" dist="38100" dir="2700000" algn="tl">
                    <a:srgbClr val="000000">
                      <a:alpha val="43137"/>
                    </a:srgbClr>
                  </a:outerShdw>
                </a:effectLst>
                <a:latin typeface="+mj-lt"/>
              </a:rPr>
              <a:t>Volcán</a:t>
            </a:r>
          </a:p>
          <a:p>
            <a:pPr algn="ctr"/>
            <a:r>
              <a:rPr lang="es-CO" b="1" dirty="0" smtClean="0">
                <a:solidFill>
                  <a:schemeClr val="bg1"/>
                </a:solidFill>
                <a:effectLst>
                  <a:outerShdw blurRad="38100" dist="38100" dir="2700000" algn="tl">
                    <a:srgbClr val="000000">
                      <a:alpha val="43137"/>
                    </a:srgbClr>
                  </a:outerShdw>
                </a:effectLst>
                <a:latin typeface="+mj-lt"/>
              </a:rPr>
              <a:t>Comunidad</a:t>
            </a:r>
          </a:p>
          <a:p>
            <a:pPr algn="ctr"/>
            <a:r>
              <a:rPr lang="es-CO" b="1" dirty="0" smtClean="0">
                <a:solidFill>
                  <a:schemeClr val="bg1"/>
                </a:solidFill>
                <a:effectLst>
                  <a:outerShdw blurRad="38100" dist="38100" dir="2700000" algn="tl">
                    <a:srgbClr val="000000">
                      <a:alpha val="43137"/>
                    </a:srgbClr>
                  </a:outerShdw>
                </a:effectLst>
                <a:latin typeface="+mj-lt"/>
              </a:rPr>
              <a:t> y Territorio</a:t>
            </a:r>
            <a:endParaRPr lang="es-CO" b="1" dirty="0">
              <a:solidFill>
                <a:schemeClr val="bg1"/>
              </a:solidFill>
              <a:effectLst>
                <a:outerShdw blurRad="38100" dist="38100" dir="2700000" algn="tl">
                  <a:srgbClr val="000000">
                    <a:alpha val="43137"/>
                  </a:srgbClr>
                </a:outerShdw>
              </a:effectLst>
              <a:latin typeface="+mj-lt"/>
            </a:endParaRPr>
          </a:p>
        </p:txBody>
      </p:sp>
      <p:sp>
        <p:nvSpPr>
          <p:cNvPr id="33" name="Trapecio 32"/>
          <p:cNvSpPr/>
          <p:nvPr/>
        </p:nvSpPr>
        <p:spPr>
          <a:xfrm>
            <a:off x="3059832" y="6123261"/>
            <a:ext cx="2857155" cy="474091"/>
          </a:xfrm>
          <a:prstGeom prst="trapezoid">
            <a:avLst>
              <a:gd name="adj" fmla="val 49004"/>
            </a:avLst>
          </a:prstGeom>
          <a:solidFill>
            <a:schemeClr val="bg1"/>
          </a:solidFill>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5" name="CuadroTexto 34"/>
          <p:cNvSpPr txBox="1"/>
          <p:nvPr/>
        </p:nvSpPr>
        <p:spPr>
          <a:xfrm>
            <a:off x="3408289" y="6217568"/>
            <a:ext cx="2088231" cy="338554"/>
          </a:xfrm>
          <a:prstGeom prst="rect">
            <a:avLst/>
          </a:prstGeom>
          <a:noFill/>
        </p:spPr>
        <p:txBody>
          <a:bodyPr wrap="square" rtlCol="0">
            <a:spAutoFit/>
          </a:bodyPr>
          <a:lstStyle/>
          <a:p>
            <a:pPr algn="ctr"/>
            <a:r>
              <a:rPr lang="es-CO" sz="1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Cosmovisión</a:t>
            </a:r>
            <a:endParaRPr lang="es-CO"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6" name="Llamada de nube 35"/>
          <p:cNvSpPr/>
          <p:nvPr/>
        </p:nvSpPr>
        <p:spPr>
          <a:xfrm rot="275984">
            <a:off x="3763580" y="2694878"/>
            <a:ext cx="1559402" cy="889051"/>
          </a:xfrm>
          <a:prstGeom prst="cloudCallout">
            <a:avLst>
              <a:gd name="adj1" fmla="val -12936"/>
              <a:gd name="adj2" fmla="val 12748"/>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 name="Rectángulo 2"/>
          <p:cNvSpPr/>
          <p:nvPr/>
        </p:nvSpPr>
        <p:spPr>
          <a:xfrm>
            <a:off x="755576" y="1412776"/>
            <a:ext cx="7344816" cy="1015663"/>
          </a:xfrm>
          <a:prstGeom prst="rect">
            <a:avLst/>
          </a:prstGeom>
        </p:spPr>
        <p:txBody>
          <a:bodyPr wrap="square">
            <a:spAutoFit/>
          </a:bodyPr>
          <a:lstStyle/>
          <a:p>
            <a:pPr algn="just"/>
            <a:r>
              <a:rPr lang="es-CO" sz="2000" dirty="0">
                <a:cs typeface="Arial" panose="020B0604020202020204" pitchFamily="34" charset="0"/>
              </a:rPr>
              <a:t>Dada la complejidad que implica la convivencia con volcanes activos, se busca una alta diversidad de temas en la participación de los niños y jóvenes que residen en regiones de riesgo volcánico que incluyen:</a:t>
            </a:r>
          </a:p>
        </p:txBody>
      </p:sp>
      <p:pic>
        <p:nvPicPr>
          <p:cNvPr id="28" name="Imagen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9423" y="692696"/>
            <a:ext cx="1944216" cy="293121"/>
          </a:xfrm>
          <a:prstGeom prst="rect">
            <a:avLst/>
          </a:prstGeom>
        </p:spPr>
      </p:pic>
    </p:spTree>
    <p:extLst>
      <p:ext uri="{BB962C8B-B14F-4D97-AF65-F5344CB8AC3E}">
        <p14:creationId xmlns:p14="http://schemas.microsoft.com/office/powerpoint/2010/main" val="17312933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75656" y="202630"/>
            <a:ext cx="7668344" cy="346050"/>
          </a:xfrm>
        </p:spPr>
        <p:txBody>
          <a:bodyPr/>
          <a:lstStyle/>
          <a:p>
            <a:r>
              <a:rPr lang="en-US" sz="1500" i="1" dirty="0" smtClean="0"/>
              <a:t>BIENAL NACIONAL DE </a:t>
            </a:r>
            <a:r>
              <a:rPr lang="en-US" sz="1500" i="1" dirty="0"/>
              <a:t>NIÑOS, NIÑAS Y JÓVENES QUE VIVEN EN ZONAS DE RIESGO VOLCÁNICO</a:t>
            </a:r>
            <a:endParaRPr lang="es-CO" sz="1500" dirty="0"/>
          </a:p>
        </p:txBody>
      </p:sp>
      <p:pic>
        <p:nvPicPr>
          <p:cNvPr id="5" name="4 Marcador de contenido" descr="plat eng logo.jpg"/>
          <p:cNvPicPr>
            <a:picLocks noGrp="1" noChangeAspect="1"/>
          </p:cNvPicPr>
          <p:nvPr>
            <p:ph idx="1"/>
          </p:nvPr>
        </p:nvPicPr>
        <p:blipFill>
          <a:blip r:embed="rId2" cstate="print"/>
          <a:stretch>
            <a:fillRect/>
          </a:stretch>
        </p:blipFill>
        <p:spPr>
          <a:xfrm>
            <a:off x="323528" y="116632"/>
            <a:ext cx="1295124" cy="1040979"/>
          </a:xfrm>
        </p:spPr>
      </p:pic>
      <p:sp>
        <p:nvSpPr>
          <p:cNvPr id="4" name="Shape 331"/>
          <p:cNvSpPr txBox="1">
            <a:spLocks noChangeArrowheads="1"/>
          </p:cNvSpPr>
          <p:nvPr/>
        </p:nvSpPr>
        <p:spPr bwMode="auto">
          <a:xfrm>
            <a:off x="827584" y="5229200"/>
            <a:ext cx="7776864"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buClr>
                <a:srgbClr val="000000"/>
              </a:buClr>
              <a:buSzPct val="25000"/>
              <a:buFont typeface="Calibri" panose="020F0502020204030204" pitchFamily="34" charset="0"/>
              <a:buNone/>
            </a:pPr>
            <a:r>
              <a:rPr lang="es-CO" altLang="es-CO"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Ya van cuatro Bienales Nacionales:  </a:t>
            </a:r>
          </a:p>
          <a:p>
            <a:pPr algn="ctr">
              <a:buClr>
                <a:srgbClr val="000000"/>
              </a:buClr>
              <a:buSzPct val="25000"/>
              <a:buFont typeface="Calibri" panose="020F0502020204030204" pitchFamily="34" charset="0"/>
              <a:buNone/>
            </a:pPr>
            <a:r>
              <a:rPr lang="es-CO" altLang="es-CO"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2011 (San Juan de Pasto – Departamento de Nariño)    </a:t>
            </a:r>
          </a:p>
          <a:p>
            <a:pPr algn="ctr">
              <a:buClr>
                <a:srgbClr val="000000"/>
              </a:buClr>
              <a:buSzPct val="25000"/>
              <a:buFont typeface="Calibri" panose="020F0502020204030204" pitchFamily="34" charset="0"/>
              <a:buNone/>
            </a:pPr>
            <a:r>
              <a:rPr lang="es-CO" altLang="es-CO"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2013 (San Juan </a:t>
            </a:r>
            <a:r>
              <a:rPr lang="es-CO" altLang="es-CO" dirty="0">
                <a:solidFill>
                  <a:srgbClr val="000000"/>
                </a:solidFill>
                <a:latin typeface="Calibri" panose="020F0502020204030204" pitchFamily="34" charset="0"/>
                <a:cs typeface="Calibri" panose="020F0502020204030204" pitchFamily="34" charset="0"/>
                <a:sym typeface="Calibri" panose="020F0502020204030204" pitchFamily="34" charset="0"/>
              </a:rPr>
              <a:t>de Pasto – Departamento de </a:t>
            </a:r>
            <a:r>
              <a:rPr lang="es-CO" altLang="es-CO"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Nariño)</a:t>
            </a:r>
          </a:p>
          <a:p>
            <a:pPr algn="ctr">
              <a:buClr>
                <a:srgbClr val="000000"/>
              </a:buClr>
              <a:buSzPct val="25000"/>
              <a:buFont typeface="Calibri" panose="020F0502020204030204" pitchFamily="34" charset="0"/>
              <a:buNone/>
            </a:pPr>
            <a:r>
              <a:rPr lang="es-CO" altLang="es-CO"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2015 (Sebastián de Mariquita – Departamento del Tolima, </a:t>
            </a:r>
          </a:p>
          <a:p>
            <a:pPr algn="ctr">
              <a:buClr>
                <a:srgbClr val="000000"/>
              </a:buClr>
              <a:buSzPct val="25000"/>
              <a:buFont typeface="Calibri" panose="020F0502020204030204" pitchFamily="34" charset="0"/>
              <a:buNone/>
            </a:pPr>
            <a:r>
              <a:rPr lang="es-CO" altLang="es-CO" dirty="0" smtClean="0">
                <a:solidFill>
                  <a:srgbClr val="000000"/>
                </a:solidFill>
                <a:latin typeface="Calibri" panose="020F0502020204030204" pitchFamily="34" charset="0"/>
                <a:cs typeface="Calibri" panose="020F0502020204030204" pitchFamily="34" charset="0"/>
                <a:sym typeface="Calibri" panose="020F0502020204030204" pitchFamily="34" charset="0"/>
              </a:rPr>
              <a:t>2018 (Popayán – Departamento del Cauca)</a:t>
            </a:r>
            <a:endParaRPr lang="es-CO" altLang="es-CO" dirty="0">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grpSp>
        <p:nvGrpSpPr>
          <p:cNvPr id="3" name="Grupo 2"/>
          <p:cNvGrpSpPr/>
          <p:nvPr/>
        </p:nvGrpSpPr>
        <p:grpSpPr>
          <a:xfrm>
            <a:off x="30163" y="1772816"/>
            <a:ext cx="9113837" cy="3282950"/>
            <a:chOff x="30163" y="1980902"/>
            <a:chExt cx="9113837" cy="3282950"/>
          </a:xfrm>
        </p:grpSpPr>
        <p:pic>
          <p:nvPicPr>
            <p:cNvPr id="6" name="Shape 437"/>
            <p:cNvPicPr preferRelativeResize="0"/>
            <p:nvPr/>
          </p:nvPicPr>
          <p:blipFill rotWithShape="1">
            <a:blip r:embed="rId3"/>
            <a:srcRect/>
            <a:stretch/>
          </p:blipFill>
          <p:spPr>
            <a:xfrm>
              <a:off x="4672013" y="1980902"/>
              <a:ext cx="2233612" cy="3282950"/>
            </a:xfrm>
            <a:prstGeom prst="rect">
              <a:avLst/>
            </a:prstGeom>
            <a:noFill/>
            <a:ln>
              <a:solidFill>
                <a:schemeClr val="bg1">
                  <a:lumMod val="65000"/>
                </a:schemeClr>
              </a:solidFill>
            </a:ln>
          </p:spPr>
        </p:pic>
        <p:pic>
          <p:nvPicPr>
            <p:cNvPr id="7" name="Shape 89"/>
            <p:cNvPicPr preferRelativeResize="0"/>
            <p:nvPr/>
          </p:nvPicPr>
          <p:blipFill rotWithShape="1">
            <a:blip r:embed="rId4"/>
            <a:srcRect/>
            <a:stretch/>
          </p:blipFill>
          <p:spPr>
            <a:xfrm>
              <a:off x="30163" y="1980902"/>
              <a:ext cx="2276475" cy="3282950"/>
            </a:xfrm>
            <a:prstGeom prst="rect">
              <a:avLst/>
            </a:prstGeom>
            <a:noFill/>
            <a:ln>
              <a:solidFill>
                <a:schemeClr val="bg1">
                  <a:lumMod val="65000"/>
                </a:schemeClr>
              </a:solidFill>
            </a:ln>
          </p:spPr>
        </p:pic>
        <p:pic>
          <p:nvPicPr>
            <p:cNvPr id="8" name="Shape 124"/>
            <p:cNvPicPr preferRelativeResize="0"/>
            <p:nvPr/>
          </p:nvPicPr>
          <p:blipFill rotWithShape="1">
            <a:blip r:embed="rId5"/>
            <a:srcRect b="5137"/>
            <a:stretch/>
          </p:blipFill>
          <p:spPr>
            <a:xfrm>
              <a:off x="2319338" y="1980902"/>
              <a:ext cx="2339975" cy="3282950"/>
            </a:xfrm>
            <a:prstGeom prst="rect">
              <a:avLst/>
            </a:prstGeom>
            <a:noFill/>
            <a:ln>
              <a:solidFill>
                <a:schemeClr val="bg1">
                  <a:lumMod val="65000"/>
                </a:schemeClr>
              </a:solidFill>
            </a:ln>
          </p:spPr>
        </p:pic>
        <p:pic>
          <p:nvPicPr>
            <p:cNvPr id="9" name="Imagen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946900" y="1980902"/>
              <a:ext cx="2197100" cy="328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5 Rectángulo"/>
          <p:cNvSpPr/>
          <p:nvPr/>
        </p:nvSpPr>
        <p:spPr>
          <a:xfrm>
            <a:off x="0" y="1196752"/>
            <a:ext cx="9144000" cy="400110"/>
          </a:xfrm>
          <a:prstGeom prst="rect">
            <a:avLst/>
          </a:prstGeom>
        </p:spPr>
        <p:txBody>
          <a:bodyPr wrap="square">
            <a:spAutoFit/>
          </a:bodyPr>
          <a:lstStyle/>
          <a:p>
            <a:pPr algn="ctr">
              <a:defRPr/>
            </a:pPr>
            <a:r>
              <a:rPr lang="es-CO" sz="2000" b="1" dirty="0" smtClean="0"/>
              <a:t>Bienales Nacionales de niños, niñas y jóvenes que viven en zonas de riesgo volcánico</a:t>
            </a:r>
            <a:endParaRPr lang="es-CO" sz="2000" b="1" dirty="0"/>
          </a:p>
        </p:txBody>
      </p:sp>
      <p:pic>
        <p:nvPicPr>
          <p:cNvPr id="11" name="Imagen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9423" y="692696"/>
            <a:ext cx="1944216" cy="293121"/>
          </a:xfrm>
          <a:prstGeom prst="rect">
            <a:avLst/>
          </a:prstGeom>
        </p:spPr>
      </p:pic>
    </p:spTree>
    <p:extLst>
      <p:ext uri="{BB962C8B-B14F-4D97-AF65-F5344CB8AC3E}">
        <p14:creationId xmlns:p14="http://schemas.microsoft.com/office/powerpoint/2010/main" val="299562553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75656" y="202630"/>
            <a:ext cx="7668344" cy="346050"/>
          </a:xfrm>
        </p:spPr>
        <p:txBody>
          <a:bodyPr/>
          <a:lstStyle/>
          <a:p>
            <a:r>
              <a:rPr lang="en-US" sz="1500" i="1" dirty="0" smtClean="0"/>
              <a:t>BIENAL NACIONAL DE </a:t>
            </a:r>
            <a:r>
              <a:rPr lang="en-US" sz="1500" i="1" dirty="0"/>
              <a:t>NIÑOS, NIÑAS Y JÓVENES QUE VIVEN EN ZONAS DE RIESGO VOLCÁNICO</a:t>
            </a:r>
            <a:endParaRPr lang="es-CO" sz="1500" dirty="0"/>
          </a:p>
        </p:txBody>
      </p:sp>
      <p:pic>
        <p:nvPicPr>
          <p:cNvPr id="5" name="4 Marcador de contenido" descr="plat eng logo.jpg"/>
          <p:cNvPicPr>
            <a:picLocks noGrp="1" noChangeAspect="1"/>
          </p:cNvPicPr>
          <p:nvPr>
            <p:ph idx="1"/>
          </p:nvPr>
        </p:nvPicPr>
        <p:blipFill>
          <a:blip r:embed="rId2" cstate="print"/>
          <a:stretch>
            <a:fillRect/>
          </a:stretch>
        </p:blipFill>
        <p:spPr>
          <a:xfrm>
            <a:off x="323528" y="116632"/>
            <a:ext cx="1295124" cy="1040979"/>
          </a:xfrm>
        </p:spPr>
      </p:pic>
      <p:grpSp>
        <p:nvGrpSpPr>
          <p:cNvPr id="3" name="Grupo 2"/>
          <p:cNvGrpSpPr/>
          <p:nvPr/>
        </p:nvGrpSpPr>
        <p:grpSpPr>
          <a:xfrm>
            <a:off x="683568" y="1970516"/>
            <a:ext cx="7678067" cy="4862562"/>
            <a:chOff x="710357" y="1850863"/>
            <a:chExt cx="7318027" cy="4746489"/>
          </a:xfrm>
        </p:grpSpPr>
        <p:pic>
          <p:nvPicPr>
            <p:cNvPr id="4" name="1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0357" y="1850863"/>
              <a:ext cx="3649291" cy="242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2 Imagen"/>
            <p:cNvPicPr>
              <a:picLocks noChangeAspect="1"/>
            </p:cNvPicPr>
            <p:nvPr/>
          </p:nvPicPr>
          <p:blipFill rotWithShape="1">
            <a:blip r:embed="rId4">
              <a:extLst>
                <a:ext uri="{28A0092B-C50C-407E-A947-70E740481C1C}">
                  <a14:useLocalDpi xmlns:a14="http://schemas.microsoft.com/office/drawing/2010/main" val="0"/>
                </a:ext>
              </a:extLst>
            </a:blip>
            <a:srcRect t="4372"/>
            <a:stretch/>
          </p:blipFill>
          <p:spPr bwMode="auto">
            <a:xfrm>
              <a:off x="4427934" y="1850863"/>
              <a:ext cx="3600450" cy="2357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3 Imagen"/>
            <p:cNvPicPr>
              <a:picLocks noChangeAspect="1"/>
            </p:cNvPicPr>
            <p:nvPr/>
          </p:nvPicPr>
          <p:blipFill rotWithShape="1">
            <a:blip r:embed="rId5">
              <a:extLst>
                <a:ext uri="{28A0092B-C50C-407E-A947-70E740481C1C}">
                  <a14:useLocalDpi xmlns:a14="http://schemas.microsoft.com/office/drawing/2010/main" val="0"/>
                </a:ext>
              </a:extLst>
            </a:blip>
            <a:srcRect l="3842" t="3353" b="5279"/>
            <a:stretch/>
          </p:blipFill>
          <p:spPr bwMode="auto">
            <a:xfrm>
              <a:off x="710357" y="4337097"/>
              <a:ext cx="3649291" cy="2260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4 Imagen"/>
            <p:cNvPicPr>
              <a:picLocks noChangeAspect="1"/>
            </p:cNvPicPr>
            <p:nvPr/>
          </p:nvPicPr>
          <p:blipFill rotWithShape="1">
            <a:blip r:embed="rId6">
              <a:extLst>
                <a:ext uri="{28A0092B-C50C-407E-A947-70E740481C1C}">
                  <a14:useLocalDpi xmlns:a14="http://schemas.microsoft.com/office/drawing/2010/main" val="0"/>
                </a:ext>
              </a:extLst>
            </a:blip>
            <a:srcRect b="4923"/>
            <a:stretch/>
          </p:blipFill>
          <p:spPr bwMode="auto">
            <a:xfrm>
              <a:off x="4427934" y="4274450"/>
              <a:ext cx="3600450" cy="2322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5 CuadroTexto"/>
          <p:cNvSpPr txBox="1">
            <a:spLocks noChangeArrowheads="1"/>
          </p:cNvSpPr>
          <p:nvPr/>
        </p:nvSpPr>
        <p:spPr bwMode="auto">
          <a:xfrm>
            <a:off x="2411761" y="940658"/>
            <a:ext cx="64087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s-CO" altLang="es-CO" sz="2000" b="1" dirty="0" smtClean="0">
                <a:latin typeface="+mj-lt"/>
                <a:ea typeface="MS PGothic" panose="020B0600070205080204" pitchFamily="34" charset="-128"/>
              </a:rPr>
              <a:t>Primera Bienal, San Juan de Pasto – noviembre 17 de 2011</a:t>
            </a:r>
            <a:endParaRPr lang="es-ES" altLang="es-CO" sz="2000" b="1" dirty="0">
              <a:latin typeface="+mj-lt"/>
              <a:ea typeface="MS PGothic" panose="020B0600070205080204" pitchFamily="34" charset="-128"/>
            </a:endParaRPr>
          </a:p>
        </p:txBody>
      </p:sp>
      <p:sp>
        <p:nvSpPr>
          <p:cNvPr id="10" name="Rectángulo 1"/>
          <p:cNvSpPr>
            <a:spLocks noChangeArrowheads="1"/>
          </p:cNvSpPr>
          <p:nvPr/>
        </p:nvSpPr>
        <p:spPr bwMode="auto">
          <a:xfrm>
            <a:off x="395537" y="1332057"/>
            <a:ext cx="82809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s-CO" altLang="es-CO" sz="1600" dirty="0">
                <a:latin typeface="+mn-lt"/>
                <a:ea typeface="MS PGothic" panose="020B0600070205080204" pitchFamily="34" charset="-128"/>
              </a:rPr>
              <a:t>±150 </a:t>
            </a:r>
            <a:r>
              <a:rPr lang="es-CO" altLang="es-CO" sz="1600" dirty="0" smtClean="0">
                <a:latin typeface="+mn-lt"/>
                <a:ea typeface="MS PGothic" panose="020B0600070205080204" pitchFamily="34" charset="-128"/>
              </a:rPr>
              <a:t>niños </a:t>
            </a:r>
            <a:r>
              <a:rPr lang="es-CO" altLang="es-CO" sz="1600" dirty="0">
                <a:latin typeface="+mn-lt"/>
                <a:ea typeface="MS PGothic" panose="020B0600070205080204" pitchFamily="34" charset="-128"/>
              </a:rPr>
              <a:t>y jóvenes de las Departamentos (4) de Caldas, Cauca, Huila y Nariño, de las regiones de influencia de los volcanes  (4) Nevado del Ruíz, Nevado del Huila, Doña Juana y Galeras.</a:t>
            </a:r>
          </a:p>
        </p:txBody>
      </p:sp>
      <p:pic>
        <p:nvPicPr>
          <p:cNvPr id="11" name="Imagen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9423" y="692696"/>
            <a:ext cx="1944216" cy="293121"/>
          </a:xfrm>
          <a:prstGeom prst="rect">
            <a:avLst/>
          </a:prstGeom>
        </p:spPr>
      </p:pic>
    </p:spTree>
    <p:extLst>
      <p:ext uri="{BB962C8B-B14F-4D97-AF65-F5344CB8AC3E}">
        <p14:creationId xmlns:p14="http://schemas.microsoft.com/office/powerpoint/2010/main" val="14129282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2"/>
          <p:cNvGrpSpPr/>
          <p:nvPr/>
        </p:nvGrpSpPr>
        <p:grpSpPr>
          <a:xfrm>
            <a:off x="547754" y="2118289"/>
            <a:ext cx="8056049" cy="4716736"/>
            <a:chOff x="764423" y="2060847"/>
            <a:chExt cx="8056049" cy="4716736"/>
          </a:xfrm>
        </p:grpSpPr>
        <p:pic>
          <p:nvPicPr>
            <p:cNvPr id="23554" name="1 Imagen"/>
            <p:cNvPicPr>
              <a:picLocks noChangeAspect="1"/>
            </p:cNvPicPr>
            <p:nvPr/>
          </p:nvPicPr>
          <p:blipFill rotWithShape="1">
            <a:blip r:embed="rId2" cstate="print">
              <a:extLst>
                <a:ext uri="{28A0092B-C50C-407E-A947-70E740481C1C}">
                  <a14:useLocalDpi xmlns:a14="http://schemas.microsoft.com/office/drawing/2010/main" val="0"/>
                </a:ext>
              </a:extLst>
            </a:blip>
            <a:srcRect t="24387"/>
            <a:stretch/>
          </p:blipFill>
          <p:spPr bwMode="auto">
            <a:xfrm>
              <a:off x="764423" y="4437112"/>
              <a:ext cx="4032250" cy="2340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2 Imagen"/>
            <p:cNvPicPr>
              <a:picLocks noChangeAspect="1"/>
            </p:cNvPicPr>
            <p:nvPr/>
          </p:nvPicPr>
          <p:blipFill rotWithShape="1">
            <a:blip r:embed="rId3" cstate="print">
              <a:extLst>
                <a:ext uri="{28A0092B-C50C-407E-A947-70E740481C1C}">
                  <a14:useLocalDpi xmlns:a14="http://schemas.microsoft.com/office/drawing/2010/main" val="0"/>
                </a:ext>
              </a:extLst>
            </a:blip>
            <a:srcRect t="32529"/>
            <a:stretch/>
          </p:blipFill>
          <p:spPr bwMode="auto">
            <a:xfrm>
              <a:off x="4842783" y="2060847"/>
              <a:ext cx="3977689" cy="2343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3 Imagen"/>
            <p:cNvPicPr>
              <a:picLocks noChangeAspect="1"/>
            </p:cNvPicPr>
            <p:nvPr/>
          </p:nvPicPr>
          <p:blipFill rotWithShape="1">
            <a:blip r:embed="rId4">
              <a:extLst>
                <a:ext uri="{28A0092B-C50C-407E-A947-70E740481C1C}">
                  <a14:useLocalDpi xmlns:a14="http://schemas.microsoft.com/office/drawing/2010/main" val="0"/>
                </a:ext>
              </a:extLst>
            </a:blip>
            <a:srcRect t="22058" b="-1"/>
            <a:stretch/>
          </p:blipFill>
          <p:spPr bwMode="auto">
            <a:xfrm>
              <a:off x="764423" y="2078978"/>
              <a:ext cx="4032250" cy="232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4 Imagen"/>
            <p:cNvPicPr>
              <a:picLocks noChangeAspect="1"/>
            </p:cNvPicPr>
            <p:nvPr/>
          </p:nvPicPr>
          <p:blipFill rotWithShape="1">
            <a:blip r:embed="rId5" cstate="print">
              <a:extLst>
                <a:ext uri="{28A0092B-C50C-407E-A947-70E740481C1C}">
                  <a14:useLocalDpi xmlns:a14="http://schemas.microsoft.com/office/drawing/2010/main" val="0"/>
                </a:ext>
              </a:extLst>
            </a:blip>
            <a:srcRect l="79" t="3442" r="3519" b="17614"/>
            <a:stretch/>
          </p:blipFill>
          <p:spPr bwMode="auto">
            <a:xfrm>
              <a:off x="4842783" y="4446165"/>
              <a:ext cx="3977689" cy="232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58" name="5 CuadroTexto"/>
          <p:cNvSpPr txBox="1">
            <a:spLocks noChangeArrowheads="1"/>
          </p:cNvSpPr>
          <p:nvPr/>
        </p:nvSpPr>
        <p:spPr bwMode="auto">
          <a:xfrm>
            <a:off x="1907704" y="940658"/>
            <a:ext cx="69127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s-CO" altLang="es-CO" sz="2000" b="1" dirty="0" smtClean="0">
                <a:latin typeface="+mj-lt"/>
                <a:ea typeface="MS PGothic" panose="020B0600070205080204" pitchFamily="34" charset="-128"/>
              </a:rPr>
              <a:t>Segunda Bienal, San Juan de Pasto – noviembre 5 al 8 de 2013</a:t>
            </a:r>
            <a:endParaRPr lang="es-ES" altLang="es-CO" sz="2000" b="1" dirty="0">
              <a:latin typeface="+mj-lt"/>
              <a:ea typeface="MS PGothic" panose="020B0600070205080204" pitchFamily="34" charset="-128"/>
            </a:endParaRPr>
          </a:p>
        </p:txBody>
      </p:sp>
      <p:sp>
        <p:nvSpPr>
          <p:cNvPr id="23559" name="Rectángulo 1"/>
          <p:cNvSpPr>
            <a:spLocks noChangeArrowheads="1"/>
          </p:cNvSpPr>
          <p:nvPr/>
        </p:nvSpPr>
        <p:spPr bwMode="auto">
          <a:xfrm>
            <a:off x="540197" y="1268760"/>
            <a:ext cx="81362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s-CO" altLang="es-CO" sz="1600" dirty="0">
                <a:latin typeface="+mn-lt"/>
                <a:ea typeface="MS PGothic" panose="020B0600070205080204" pitchFamily="34" charset="-128"/>
              </a:rPr>
              <a:t>±200 </a:t>
            </a:r>
            <a:r>
              <a:rPr lang="es-CO" altLang="es-CO" sz="1600" dirty="0" smtClean="0">
                <a:latin typeface="+mn-lt"/>
                <a:ea typeface="MS PGothic" panose="020B0600070205080204" pitchFamily="34" charset="-128"/>
              </a:rPr>
              <a:t>niños </a:t>
            </a:r>
            <a:r>
              <a:rPr lang="es-CO" altLang="es-CO" sz="1600" dirty="0">
                <a:latin typeface="+mn-lt"/>
                <a:ea typeface="MS PGothic" panose="020B0600070205080204" pitchFamily="34" charset="-128"/>
              </a:rPr>
              <a:t>y jóvenes de las zonas de influencia de los Departamentos (6) de Caldas, Tolima, Quindío, Cauca, Huila y Nariño, de las regiones de influencia de los volcanes  (7) Nevado del Ruíz, Cerro Machín, Nevado del Huila, Chiles, </a:t>
            </a:r>
            <a:r>
              <a:rPr lang="es-CO" altLang="es-CO" sz="1600" dirty="0" err="1">
                <a:latin typeface="+mn-lt"/>
                <a:ea typeface="MS PGothic" panose="020B0600070205080204" pitchFamily="34" charset="-128"/>
              </a:rPr>
              <a:t>Cumbal</a:t>
            </a:r>
            <a:r>
              <a:rPr lang="es-CO" altLang="es-CO" sz="1600" dirty="0">
                <a:latin typeface="+mn-lt"/>
                <a:ea typeface="MS PGothic" panose="020B0600070205080204" pitchFamily="34" charset="-128"/>
              </a:rPr>
              <a:t>, Doña Juana y Galeras.</a:t>
            </a:r>
          </a:p>
        </p:txBody>
      </p:sp>
      <p:sp>
        <p:nvSpPr>
          <p:cNvPr id="8" name="1 Título"/>
          <p:cNvSpPr txBox="1">
            <a:spLocks/>
          </p:cNvSpPr>
          <p:nvPr/>
        </p:nvSpPr>
        <p:spPr>
          <a:xfrm>
            <a:off x="1475656" y="202630"/>
            <a:ext cx="7668344" cy="346050"/>
          </a:xfrm>
          <a:prstGeom prst="rect">
            <a:avLst/>
          </a:prstGeom>
        </p:spPr>
        <p:txBody>
          <a:bodyPr/>
          <a:lstStyle>
            <a:lvl1pPr algn="r" defTabSz="914400" rtl="0" eaLnBrk="1" latinLnBrk="0" hangingPunct="1">
              <a:spcBef>
                <a:spcPct val="0"/>
              </a:spcBef>
              <a:buNone/>
              <a:defRPr sz="2400" b="1" kern="1200">
                <a:solidFill>
                  <a:schemeClr val="accent1">
                    <a:lumMod val="75000"/>
                  </a:schemeClr>
                </a:solidFill>
                <a:latin typeface="+mj-lt"/>
                <a:ea typeface="+mj-ea"/>
                <a:cs typeface="+mj-cs"/>
              </a:defRPr>
            </a:lvl1pPr>
          </a:lstStyle>
          <a:p>
            <a:r>
              <a:rPr lang="en-US" sz="1500" i="1" smtClean="0"/>
              <a:t>BIENAL NACIONAL DE NIÑOS, NIÑAS Y JÓVENES QUE VIVEN EN ZONAS DE RIESGO VOLCÁNICO</a:t>
            </a:r>
            <a:endParaRPr lang="es-CO" sz="1500" dirty="0"/>
          </a:p>
        </p:txBody>
      </p:sp>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9423" y="692696"/>
            <a:ext cx="1944216" cy="293121"/>
          </a:xfrm>
          <a:prstGeom prst="rect">
            <a:avLst/>
          </a:prstGeom>
        </p:spPr>
      </p:pic>
    </p:spTree>
    <p:extLst>
      <p:ext uri="{BB962C8B-B14F-4D97-AF65-F5344CB8AC3E}">
        <p14:creationId xmlns:p14="http://schemas.microsoft.com/office/powerpoint/2010/main" val="5639801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75656" y="202630"/>
            <a:ext cx="7668344" cy="346050"/>
          </a:xfrm>
        </p:spPr>
        <p:txBody>
          <a:bodyPr/>
          <a:lstStyle/>
          <a:p>
            <a:r>
              <a:rPr lang="en-US" sz="1500" i="1" dirty="0" smtClean="0"/>
              <a:t>BIENAL NACIONAL DE </a:t>
            </a:r>
            <a:r>
              <a:rPr lang="en-US" sz="1500" i="1" dirty="0"/>
              <a:t>NIÑOS, NIÑAS Y JÓVENES QUE VIVEN EN ZONAS DE RIESGO VOLCÁNICO</a:t>
            </a:r>
            <a:endParaRPr lang="es-CO" sz="1500" dirty="0"/>
          </a:p>
        </p:txBody>
      </p:sp>
      <p:pic>
        <p:nvPicPr>
          <p:cNvPr id="5" name="4 Marcador de contenido" descr="plat eng logo.jpg"/>
          <p:cNvPicPr>
            <a:picLocks noGrp="1" noChangeAspect="1"/>
          </p:cNvPicPr>
          <p:nvPr>
            <p:ph idx="1"/>
          </p:nvPr>
        </p:nvPicPr>
        <p:blipFill>
          <a:blip r:embed="rId2" cstate="print"/>
          <a:stretch>
            <a:fillRect/>
          </a:stretch>
        </p:blipFill>
        <p:spPr>
          <a:xfrm>
            <a:off x="323528" y="116632"/>
            <a:ext cx="1295124" cy="1040979"/>
          </a:xfrm>
        </p:spPr>
      </p:pic>
      <p:grpSp>
        <p:nvGrpSpPr>
          <p:cNvPr id="3" name="Grupo 2"/>
          <p:cNvGrpSpPr/>
          <p:nvPr/>
        </p:nvGrpSpPr>
        <p:grpSpPr>
          <a:xfrm>
            <a:off x="467544" y="1746420"/>
            <a:ext cx="8218907" cy="4984192"/>
            <a:chOff x="335617" y="1712330"/>
            <a:chExt cx="8218907" cy="4984192"/>
          </a:xfrm>
        </p:grpSpPr>
        <p:pic>
          <p:nvPicPr>
            <p:cNvPr id="4" name="1 Imagen"/>
            <p:cNvPicPr>
              <a:picLocks noChangeAspect="1"/>
            </p:cNvPicPr>
            <p:nvPr/>
          </p:nvPicPr>
          <p:blipFill rotWithShape="1">
            <a:blip r:embed="rId3" cstate="print">
              <a:extLst>
                <a:ext uri="{28A0092B-C50C-407E-A947-70E740481C1C}">
                  <a14:useLocalDpi xmlns:a14="http://schemas.microsoft.com/office/drawing/2010/main" val="0"/>
                </a:ext>
              </a:extLst>
            </a:blip>
            <a:srcRect t="8247"/>
            <a:stretch/>
          </p:blipFill>
          <p:spPr bwMode="auto">
            <a:xfrm>
              <a:off x="4692790" y="4437112"/>
              <a:ext cx="3861734" cy="225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2 Imagen"/>
            <p:cNvPicPr>
              <a:picLocks noChangeAspect="1"/>
            </p:cNvPicPr>
            <p:nvPr/>
          </p:nvPicPr>
          <p:blipFill rotWithShape="1">
            <a:blip r:embed="rId4" cstate="print">
              <a:extLst>
                <a:ext uri="{28A0092B-C50C-407E-A947-70E740481C1C}">
                  <a14:useLocalDpi xmlns:a14="http://schemas.microsoft.com/office/drawing/2010/main" val="0"/>
                </a:ext>
              </a:extLst>
            </a:blip>
            <a:srcRect l="566" t="17302" r="5530"/>
            <a:stretch/>
          </p:blipFill>
          <p:spPr bwMode="auto">
            <a:xfrm>
              <a:off x="4692263" y="1712330"/>
              <a:ext cx="3850846" cy="2700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3 Imagen"/>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5617" y="1712330"/>
              <a:ext cx="4321175" cy="27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5 Imagen"/>
            <p:cNvPicPr>
              <a:picLocks noChangeAspect="1"/>
            </p:cNvPicPr>
            <p:nvPr/>
          </p:nvPicPr>
          <p:blipFill rotWithShape="1">
            <a:blip r:embed="rId6" cstate="print">
              <a:extLst>
                <a:ext uri="{28A0092B-C50C-407E-A947-70E740481C1C}">
                  <a14:useLocalDpi xmlns:a14="http://schemas.microsoft.com/office/drawing/2010/main" val="0"/>
                </a:ext>
              </a:extLst>
            </a:blip>
            <a:srcRect l="3690" t="31130" r="-1592"/>
            <a:stretch/>
          </p:blipFill>
          <p:spPr bwMode="auto">
            <a:xfrm>
              <a:off x="335617" y="4437112"/>
              <a:ext cx="4392612" cy="2259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5 CuadroTexto"/>
          <p:cNvSpPr txBox="1">
            <a:spLocks noChangeArrowheads="1"/>
          </p:cNvSpPr>
          <p:nvPr/>
        </p:nvSpPr>
        <p:spPr bwMode="auto">
          <a:xfrm>
            <a:off x="1979712" y="1012666"/>
            <a:ext cx="69127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s-CO" altLang="es-CO" sz="2000" b="1" dirty="0" smtClean="0">
                <a:latin typeface="+mj-lt"/>
                <a:ea typeface="MS PGothic" panose="020B0600070205080204" pitchFamily="34" charset="-128"/>
              </a:rPr>
              <a:t>Segunda Bienal, San Juan de Pasto – noviembre 5 al 8 de 2013</a:t>
            </a:r>
            <a:endParaRPr lang="es-ES" altLang="es-CO" sz="2000" b="1" dirty="0">
              <a:latin typeface="+mj-lt"/>
              <a:ea typeface="MS PGothic" panose="020B0600070205080204" pitchFamily="34" charset="-128"/>
            </a:endParaRPr>
          </a:p>
        </p:txBody>
      </p:sp>
      <p:pic>
        <p:nvPicPr>
          <p:cNvPr id="11" name="Imagen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9423" y="692696"/>
            <a:ext cx="1944216" cy="293121"/>
          </a:xfrm>
          <a:prstGeom prst="rect">
            <a:avLst/>
          </a:prstGeom>
        </p:spPr>
      </p:pic>
    </p:spTree>
    <p:extLst>
      <p:ext uri="{BB962C8B-B14F-4D97-AF65-F5344CB8AC3E}">
        <p14:creationId xmlns:p14="http://schemas.microsoft.com/office/powerpoint/2010/main" val="9005947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75656" y="202630"/>
            <a:ext cx="7668344" cy="346050"/>
          </a:xfrm>
        </p:spPr>
        <p:txBody>
          <a:bodyPr/>
          <a:lstStyle/>
          <a:p>
            <a:r>
              <a:rPr lang="en-US" sz="1500" i="1" dirty="0" smtClean="0"/>
              <a:t>BIENAL NACIONAL DE </a:t>
            </a:r>
            <a:r>
              <a:rPr lang="en-US" sz="1500" i="1" dirty="0"/>
              <a:t>NIÑOS, NIÑAS Y JÓVENES QUE VIVEN EN ZONAS DE RIESGO VOLCÁNICO</a:t>
            </a:r>
            <a:endParaRPr lang="es-CO" sz="1500" dirty="0"/>
          </a:p>
        </p:txBody>
      </p:sp>
      <p:pic>
        <p:nvPicPr>
          <p:cNvPr id="5" name="4 Marcador de contenido" descr="plat eng logo.jpg"/>
          <p:cNvPicPr>
            <a:picLocks noGrp="1" noChangeAspect="1"/>
          </p:cNvPicPr>
          <p:nvPr>
            <p:ph idx="1"/>
          </p:nvPr>
        </p:nvPicPr>
        <p:blipFill>
          <a:blip r:embed="rId2" cstate="print"/>
          <a:stretch>
            <a:fillRect/>
          </a:stretch>
        </p:blipFill>
        <p:spPr>
          <a:xfrm>
            <a:off x="323528" y="116632"/>
            <a:ext cx="1295124" cy="1040979"/>
          </a:xfrm>
        </p:spPr>
      </p:pic>
      <p:grpSp>
        <p:nvGrpSpPr>
          <p:cNvPr id="3" name="Grupo 2"/>
          <p:cNvGrpSpPr/>
          <p:nvPr/>
        </p:nvGrpSpPr>
        <p:grpSpPr>
          <a:xfrm>
            <a:off x="588907" y="2228531"/>
            <a:ext cx="7871525" cy="4522587"/>
            <a:chOff x="484964" y="2228531"/>
            <a:chExt cx="7871525" cy="4522587"/>
          </a:xfrm>
        </p:grpSpPr>
        <p:pic>
          <p:nvPicPr>
            <p:cNvPr id="4" name="Imagen 1"/>
            <p:cNvPicPr>
              <a:picLocks noChangeAspect="1"/>
            </p:cNvPicPr>
            <p:nvPr/>
          </p:nvPicPr>
          <p:blipFill rotWithShape="1">
            <a:blip r:embed="rId3">
              <a:extLst>
                <a:ext uri="{28A0092B-C50C-407E-A947-70E740481C1C}">
                  <a14:useLocalDpi xmlns:a14="http://schemas.microsoft.com/office/drawing/2010/main" val="0"/>
                </a:ext>
              </a:extLst>
            </a:blip>
            <a:srcRect l="6957" t="23076" r="2336"/>
            <a:stretch/>
          </p:blipFill>
          <p:spPr bwMode="auto">
            <a:xfrm>
              <a:off x="484964" y="2230495"/>
              <a:ext cx="3889861" cy="2376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06849" y="2228531"/>
              <a:ext cx="3949639"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4"/>
            <p:cNvPicPr>
              <a:picLocks noChangeAspect="1"/>
            </p:cNvPicPr>
            <p:nvPr/>
          </p:nvPicPr>
          <p:blipFill rotWithShape="1">
            <a:blip r:embed="rId5">
              <a:extLst>
                <a:ext uri="{28A0092B-C50C-407E-A947-70E740481C1C}">
                  <a14:useLocalDpi xmlns:a14="http://schemas.microsoft.com/office/drawing/2010/main" val="0"/>
                </a:ext>
              </a:extLst>
            </a:blip>
            <a:srcRect l="7875" t="24959" r="11478" b="19150"/>
            <a:stretch/>
          </p:blipFill>
          <p:spPr bwMode="auto">
            <a:xfrm>
              <a:off x="4404196" y="4648424"/>
              <a:ext cx="3952293" cy="210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5"/>
            <p:cNvPicPr>
              <a:picLocks noChangeAspect="1"/>
            </p:cNvPicPr>
            <p:nvPr/>
          </p:nvPicPr>
          <p:blipFill rotWithShape="1">
            <a:blip r:embed="rId6">
              <a:extLst>
                <a:ext uri="{28A0092B-C50C-407E-A947-70E740481C1C}">
                  <a14:useLocalDpi xmlns:a14="http://schemas.microsoft.com/office/drawing/2010/main" val="0"/>
                </a:ext>
              </a:extLst>
            </a:blip>
            <a:srcRect t="41135" b="-1"/>
            <a:stretch/>
          </p:blipFill>
          <p:spPr bwMode="auto">
            <a:xfrm>
              <a:off x="484965" y="4648423"/>
              <a:ext cx="3889861" cy="2102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5 CuadroTexto"/>
          <p:cNvSpPr txBox="1">
            <a:spLocks noChangeArrowheads="1"/>
          </p:cNvSpPr>
          <p:nvPr/>
        </p:nvSpPr>
        <p:spPr bwMode="auto">
          <a:xfrm>
            <a:off x="1547664" y="940658"/>
            <a:ext cx="727280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None/>
            </a:pPr>
            <a:r>
              <a:rPr lang="es-CO" altLang="es-CO" sz="2000" b="1" dirty="0" smtClean="0">
                <a:ea typeface="MS PGothic" panose="020B0600070205080204" pitchFamily="34" charset="-128"/>
              </a:rPr>
              <a:t>Tercera Bienal, San Sebastián de Mariquita – Nov. 14 al 17 de 2015</a:t>
            </a:r>
            <a:endParaRPr lang="es-ES" altLang="es-CO" sz="2000" b="1" dirty="0">
              <a:ea typeface="MS PGothic" panose="020B0600070205080204" pitchFamily="34" charset="-128"/>
            </a:endParaRPr>
          </a:p>
        </p:txBody>
      </p:sp>
      <p:sp>
        <p:nvSpPr>
          <p:cNvPr id="12" name="Rectángulo 1"/>
          <p:cNvSpPr>
            <a:spLocks noChangeArrowheads="1"/>
          </p:cNvSpPr>
          <p:nvPr/>
        </p:nvSpPr>
        <p:spPr bwMode="auto">
          <a:xfrm>
            <a:off x="467544" y="1301859"/>
            <a:ext cx="81362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s-CO" altLang="es-CO" sz="1600" dirty="0">
                <a:ea typeface="MS PGothic" panose="020B0600070205080204" pitchFamily="34" charset="-128"/>
              </a:rPr>
              <a:t>±200 </a:t>
            </a:r>
            <a:r>
              <a:rPr lang="es-CO" altLang="es-CO" sz="1600" dirty="0" err="1">
                <a:ea typeface="MS PGothic" panose="020B0600070205080204" pitchFamily="34" charset="-128"/>
              </a:rPr>
              <a:t>niñ@s</a:t>
            </a:r>
            <a:r>
              <a:rPr lang="es-CO" altLang="es-CO" sz="1600" dirty="0">
                <a:ea typeface="MS PGothic" panose="020B0600070205080204" pitchFamily="34" charset="-128"/>
              </a:rPr>
              <a:t> y jóvenes de las zonas de influencia de los Departamentos (6) de Caldas, Tolima, Quindío, Cauca, Huila y Nariño, de las regiones de influencia de los volcanes  (7) Nevado del Ruíz, Cerro Machín, Nevado del Huila, Chiles, </a:t>
            </a:r>
            <a:r>
              <a:rPr lang="es-CO" altLang="es-CO" sz="1600" dirty="0" err="1">
                <a:ea typeface="MS PGothic" panose="020B0600070205080204" pitchFamily="34" charset="-128"/>
              </a:rPr>
              <a:t>Cumbal</a:t>
            </a:r>
            <a:r>
              <a:rPr lang="es-CO" altLang="es-CO" sz="1600" dirty="0">
                <a:ea typeface="MS PGothic" panose="020B0600070205080204" pitchFamily="34" charset="-128"/>
              </a:rPr>
              <a:t>, Doña Juana y Galeras.</a:t>
            </a:r>
          </a:p>
        </p:txBody>
      </p:sp>
      <p:pic>
        <p:nvPicPr>
          <p:cNvPr id="13" name="Imagen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9423" y="692696"/>
            <a:ext cx="1944216" cy="293121"/>
          </a:xfrm>
          <a:prstGeom prst="rect">
            <a:avLst/>
          </a:prstGeom>
        </p:spPr>
      </p:pic>
    </p:spTree>
    <p:extLst>
      <p:ext uri="{BB962C8B-B14F-4D97-AF65-F5344CB8AC3E}">
        <p14:creationId xmlns:p14="http://schemas.microsoft.com/office/powerpoint/2010/main" val="30433063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75656" y="202630"/>
            <a:ext cx="7668344" cy="346050"/>
          </a:xfrm>
        </p:spPr>
        <p:txBody>
          <a:bodyPr/>
          <a:lstStyle/>
          <a:p>
            <a:r>
              <a:rPr lang="en-US" sz="1500" i="1" dirty="0" smtClean="0"/>
              <a:t>BIENAL NACIONAL DE </a:t>
            </a:r>
            <a:r>
              <a:rPr lang="en-US" sz="1500" i="1" dirty="0"/>
              <a:t>NIÑOS, NIÑAS Y JÓVENES QUE VIVEN EN ZONAS DE RIESGO VOLCÁNICO</a:t>
            </a:r>
            <a:endParaRPr lang="es-CO" sz="1500" dirty="0"/>
          </a:p>
        </p:txBody>
      </p:sp>
      <p:pic>
        <p:nvPicPr>
          <p:cNvPr id="5" name="4 Marcador de contenido" descr="plat eng logo.jpg"/>
          <p:cNvPicPr>
            <a:picLocks noGrp="1" noChangeAspect="1"/>
          </p:cNvPicPr>
          <p:nvPr>
            <p:ph idx="1"/>
          </p:nvPr>
        </p:nvPicPr>
        <p:blipFill>
          <a:blip r:embed="rId2" cstate="print"/>
          <a:stretch>
            <a:fillRect/>
          </a:stretch>
        </p:blipFill>
        <p:spPr>
          <a:xfrm>
            <a:off x="323528" y="116632"/>
            <a:ext cx="1295124" cy="1040979"/>
          </a:xfrm>
        </p:spPr>
      </p:pic>
      <p:grpSp>
        <p:nvGrpSpPr>
          <p:cNvPr id="3" name="Grupo 2"/>
          <p:cNvGrpSpPr/>
          <p:nvPr/>
        </p:nvGrpSpPr>
        <p:grpSpPr>
          <a:xfrm>
            <a:off x="539552" y="1556792"/>
            <a:ext cx="8064896" cy="5112568"/>
            <a:chOff x="354101" y="1412776"/>
            <a:chExt cx="7962315" cy="4968552"/>
          </a:xfrm>
        </p:grpSpPr>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rcRect l="4726" t="12599" r="3925" b="10754"/>
            <a:stretch>
              <a:fillRect/>
            </a:stretch>
          </p:blipFill>
          <p:spPr bwMode="auto">
            <a:xfrm>
              <a:off x="354101" y="1412776"/>
              <a:ext cx="3979364" cy="2455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8"/>
            <p:cNvPicPr>
              <a:picLocks noChangeAspect="1"/>
            </p:cNvPicPr>
            <p:nvPr/>
          </p:nvPicPr>
          <p:blipFill rotWithShape="1">
            <a:blip r:embed="rId4" cstate="print">
              <a:extLst>
                <a:ext uri="{28A0092B-C50C-407E-A947-70E740481C1C}">
                  <a14:useLocalDpi xmlns:a14="http://schemas.microsoft.com/office/drawing/2010/main" val="0"/>
                </a:ext>
              </a:extLst>
            </a:blip>
            <a:srcRect l="5113" t="21652" r="9053" b="4736"/>
            <a:stretch/>
          </p:blipFill>
          <p:spPr bwMode="auto">
            <a:xfrm>
              <a:off x="4374951" y="1412776"/>
              <a:ext cx="3941465" cy="2448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9"/>
            <p:cNvPicPr>
              <a:picLocks noChangeAspect="1"/>
            </p:cNvPicPr>
            <p:nvPr/>
          </p:nvPicPr>
          <p:blipFill>
            <a:blip r:embed="rId5" cstate="print">
              <a:extLst>
                <a:ext uri="{28A0092B-C50C-407E-A947-70E740481C1C}">
                  <a14:useLocalDpi xmlns:a14="http://schemas.microsoft.com/office/drawing/2010/main" val="0"/>
                </a:ext>
              </a:extLst>
            </a:blip>
            <a:srcRect l="9052" t="39500" r="2750" b="4849"/>
            <a:stretch>
              <a:fillRect/>
            </a:stretch>
          </p:blipFill>
          <p:spPr bwMode="auto">
            <a:xfrm>
              <a:off x="363618" y="3913971"/>
              <a:ext cx="3969848" cy="2467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1"/>
            <p:cNvPicPr>
              <a:picLocks noChangeAspect="1"/>
            </p:cNvPicPr>
            <p:nvPr/>
          </p:nvPicPr>
          <p:blipFill rotWithShape="1">
            <a:blip r:embed="rId6" cstate="print">
              <a:extLst>
                <a:ext uri="{28A0092B-C50C-407E-A947-70E740481C1C}">
                  <a14:useLocalDpi xmlns:a14="http://schemas.microsoft.com/office/drawing/2010/main" val="0"/>
                </a:ext>
              </a:extLst>
            </a:blip>
            <a:srcRect t="10300"/>
            <a:stretch/>
          </p:blipFill>
          <p:spPr bwMode="auto">
            <a:xfrm>
              <a:off x="4374951" y="3913971"/>
              <a:ext cx="3941465" cy="2467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5 CuadroTexto"/>
          <p:cNvSpPr txBox="1">
            <a:spLocks noChangeArrowheads="1"/>
          </p:cNvSpPr>
          <p:nvPr/>
        </p:nvSpPr>
        <p:spPr bwMode="auto">
          <a:xfrm>
            <a:off x="1691681" y="1012666"/>
            <a:ext cx="72007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None/>
            </a:pPr>
            <a:r>
              <a:rPr lang="es-CO" altLang="es-CO" sz="2000" b="1" dirty="0" smtClean="0">
                <a:ea typeface="MS PGothic" panose="020B0600070205080204" pitchFamily="34" charset="-128"/>
              </a:rPr>
              <a:t>Tercera Bienal, San Sebastián de Mariquita – Nov. 14 al 17 de 2015</a:t>
            </a:r>
            <a:endParaRPr lang="es-ES" altLang="es-CO" sz="2000" b="1" dirty="0">
              <a:ea typeface="MS PGothic" panose="020B0600070205080204" pitchFamily="34" charset="-128"/>
            </a:endParaRPr>
          </a:p>
        </p:txBody>
      </p:sp>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9423" y="692696"/>
            <a:ext cx="1944216" cy="293121"/>
          </a:xfrm>
          <a:prstGeom prst="rect">
            <a:avLst/>
          </a:prstGeom>
        </p:spPr>
      </p:pic>
    </p:spTree>
    <p:extLst>
      <p:ext uri="{BB962C8B-B14F-4D97-AF65-F5344CB8AC3E}">
        <p14:creationId xmlns:p14="http://schemas.microsoft.com/office/powerpoint/2010/main" val="16709128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75656" y="202630"/>
            <a:ext cx="7668344" cy="346050"/>
          </a:xfrm>
        </p:spPr>
        <p:txBody>
          <a:bodyPr/>
          <a:lstStyle/>
          <a:p>
            <a:r>
              <a:rPr lang="en-US" sz="1500" i="1" dirty="0" smtClean="0"/>
              <a:t>BIENAL NACIONAL DE </a:t>
            </a:r>
            <a:r>
              <a:rPr lang="en-US" sz="1500" i="1" dirty="0"/>
              <a:t>NIÑOS, NIÑAS Y JÓVENES QUE VIVEN EN ZONAS DE RIESGO VOLCÁNICO</a:t>
            </a:r>
            <a:endParaRPr lang="es-CO" sz="1500" dirty="0"/>
          </a:p>
        </p:txBody>
      </p:sp>
      <p:pic>
        <p:nvPicPr>
          <p:cNvPr id="5" name="4 Marcador de contenido" descr="plat eng logo.jpg"/>
          <p:cNvPicPr>
            <a:picLocks noGrp="1" noChangeAspect="1"/>
          </p:cNvPicPr>
          <p:nvPr>
            <p:ph idx="1"/>
          </p:nvPr>
        </p:nvPicPr>
        <p:blipFill>
          <a:blip r:embed="rId2" cstate="print"/>
          <a:stretch>
            <a:fillRect/>
          </a:stretch>
        </p:blipFill>
        <p:spPr>
          <a:xfrm>
            <a:off x="323528" y="116632"/>
            <a:ext cx="1295124" cy="1040979"/>
          </a:xfrm>
        </p:spPr>
      </p:pic>
      <p:sp>
        <p:nvSpPr>
          <p:cNvPr id="11" name="5 CuadroTexto"/>
          <p:cNvSpPr txBox="1">
            <a:spLocks noChangeArrowheads="1"/>
          </p:cNvSpPr>
          <p:nvPr/>
        </p:nvSpPr>
        <p:spPr bwMode="auto">
          <a:xfrm>
            <a:off x="2915816" y="940658"/>
            <a:ext cx="66247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s-CO" altLang="es-CO" sz="2000" b="1" dirty="0" smtClean="0">
                <a:ea typeface="MS PGothic" panose="020B0600070205080204" pitchFamily="34" charset="-128"/>
              </a:rPr>
              <a:t>Cuarta Bienal, Popayán – Feb. 26 a mar. 2 de 2018</a:t>
            </a:r>
            <a:endParaRPr lang="es-ES" altLang="es-CO" sz="2000" b="1" dirty="0">
              <a:ea typeface="MS PGothic" panose="020B0600070205080204" pitchFamily="34" charset="-128"/>
            </a:endParaRPr>
          </a:p>
        </p:txBody>
      </p:sp>
      <p:sp>
        <p:nvSpPr>
          <p:cNvPr id="12" name="Rectángulo 1"/>
          <p:cNvSpPr>
            <a:spLocks noChangeArrowheads="1"/>
          </p:cNvSpPr>
          <p:nvPr/>
        </p:nvSpPr>
        <p:spPr bwMode="auto">
          <a:xfrm>
            <a:off x="144016" y="1301859"/>
            <a:ext cx="89644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s-CO" altLang="es-CO" sz="1600" dirty="0">
                <a:ea typeface="MS PGothic" panose="020B0600070205080204" pitchFamily="34" charset="-128"/>
              </a:rPr>
              <a:t>±</a:t>
            </a:r>
            <a:r>
              <a:rPr lang="es-CO" altLang="es-CO" sz="1600" dirty="0" smtClean="0">
                <a:ea typeface="MS PGothic" panose="020B0600070205080204" pitchFamily="34" charset="-128"/>
              </a:rPr>
              <a:t>220 </a:t>
            </a:r>
            <a:r>
              <a:rPr lang="es-CO" altLang="es-CO" sz="1600" dirty="0" err="1">
                <a:ea typeface="MS PGothic" panose="020B0600070205080204" pitchFamily="34" charset="-128"/>
              </a:rPr>
              <a:t>niñ@s</a:t>
            </a:r>
            <a:r>
              <a:rPr lang="es-CO" altLang="es-CO" sz="1600" dirty="0">
                <a:ea typeface="MS PGothic" panose="020B0600070205080204" pitchFamily="34" charset="-128"/>
              </a:rPr>
              <a:t> y jóvenes </a:t>
            </a:r>
            <a:r>
              <a:rPr lang="es-CO" altLang="es-CO" sz="1600" dirty="0" smtClean="0">
                <a:ea typeface="MS PGothic" panose="020B0600070205080204" pitchFamily="34" charset="-128"/>
              </a:rPr>
              <a:t>de </a:t>
            </a:r>
            <a:r>
              <a:rPr lang="es-CO" altLang="es-CO" sz="1600" dirty="0">
                <a:ea typeface="MS PGothic" panose="020B0600070205080204" pitchFamily="34" charset="-128"/>
              </a:rPr>
              <a:t>zonas de influencia de los Departamentos (6) de Caldas, Tolima, Quindío, Cauca, Huila y Nariño, de las regiones de influencia de los </a:t>
            </a:r>
            <a:r>
              <a:rPr lang="es-CO" altLang="es-CO" sz="1600" dirty="0" smtClean="0">
                <a:ea typeface="MS PGothic" panose="020B0600070205080204" pitchFamily="34" charset="-128"/>
              </a:rPr>
              <a:t>volcanes </a:t>
            </a:r>
            <a:r>
              <a:rPr lang="es-CO" altLang="es-CO" sz="1600" dirty="0">
                <a:ea typeface="MS PGothic" panose="020B0600070205080204" pitchFamily="34" charset="-128"/>
              </a:rPr>
              <a:t>(7) Nevado del Ruíz, Cerro Machín, Nevado del Huila, Chiles, </a:t>
            </a:r>
            <a:r>
              <a:rPr lang="es-CO" altLang="es-CO" sz="1600" dirty="0" err="1">
                <a:ea typeface="MS PGothic" panose="020B0600070205080204" pitchFamily="34" charset="-128"/>
              </a:rPr>
              <a:t>Cumbal</a:t>
            </a:r>
            <a:r>
              <a:rPr lang="es-CO" altLang="es-CO" sz="1600" dirty="0">
                <a:ea typeface="MS PGothic" panose="020B0600070205080204" pitchFamily="34" charset="-128"/>
              </a:rPr>
              <a:t>, Doña Juana y Galeras. </a:t>
            </a:r>
            <a:r>
              <a:rPr lang="es-CO" altLang="es-CO" sz="1600" dirty="0" smtClean="0">
                <a:ea typeface="MS PGothic" panose="020B0600070205080204" pitchFamily="34" charset="-128"/>
              </a:rPr>
              <a:t>Visita </a:t>
            </a:r>
            <a:r>
              <a:rPr lang="es-CO" altLang="es-CO" sz="1600" dirty="0">
                <a:ea typeface="MS PGothic" panose="020B0600070205080204" pitchFamily="34" charset="-128"/>
              </a:rPr>
              <a:t>de funcionarios </a:t>
            </a:r>
            <a:r>
              <a:rPr lang="es-CO" altLang="es-CO" sz="1600" dirty="0" smtClean="0">
                <a:ea typeface="MS PGothic" panose="020B0600070205080204" pitchFamily="34" charset="-128"/>
              </a:rPr>
              <a:t>de </a:t>
            </a:r>
            <a:r>
              <a:rPr lang="es-CO" altLang="es-CO" sz="1600" dirty="0">
                <a:ea typeface="MS PGothic" panose="020B0600070205080204" pitchFamily="34" charset="-128"/>
              </a:rPr>
              <a:t>USGS-VDAP y Mt. </a:t>
            </a:r>
            <a:r>
              <a:rPr lang="es-CO" altLang="es-CO" sz="1600" dirty="0" err="1">
                <a:ea typeface="MS PGothic" panose="020B0600070205080204" pitchFamily="34" charset="-128"/>
              </a:rPr>
              <a:t>St</a:t>
            </a:r>
            <a:r>
              <a:rPr lang="es-CO" altLang="es-CO" sz="1600" dirty="0">
                <a:ea typeface="MS PGothic" panose="020B0600070205080204" pitchFamily="34" charset="-128"/>
              </a:rPr>
              <a:t> Helens</a:t>
            </a:r>
          </a:p>
        </p:txBody>
      </p:sp>
      <p:pic>
        <p:nvPicPr>
          <p:cNvPr id="13" name="Imagen 2"/>
          <p:cNvPicPr>
            <a:picLocks noChangeAspect="1"/>
          </p:cNvPicPr>
          <p:nvPr/>
        </p:nvPicPr>
        <p:blipFill rotWithShape="1">
          <a:blip r:embed="rId3" cstate="print">
            <a:extLst>
              <a:ext uri="{28A0092B-C50C-407E-A947-70E740481C1C}">
                <a14:useLocalDpi xmlns:a14="http://schemas.microsoft.com/office/drawing/2010/main" val="0"/>
              </a:ext>
            </a:extLst>
          </a:blip>
          <a:srcRect t="30640" b="8098"/>
          <a:stretch/>
        </p:blipFill>
        <p:spPr bwMode="auto">
          <a:xfrm>
            <a:off x="323528" y="2132856"/>
            <a:ext cx="8496622" cy="2592288"/>
          </a:xfrm>
          <a:prstGeom prst="roundRect">
            <a:avLst>
              <a:gd name="adj" fmla="val 8594"/>
            </a:avLst>
          </a:prstGeom>
          <a:solidFill>
            <a:srgbClr val="FFFFFF">
              <a:shade val="85000"/>
            </a:srgbClr>
          </a:solidFill>
          <a:ln>
            <a:noFill/>
          </a:ln>
          <a:effectLst>
            <a:reflection endPos="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4" name="Imagen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4802598"/>
            <a:ext cx="3240360" cy="1907938"/>
          </a:xfrm>
          <a:prstGeom prst="roundRect">
            <a:avLst>
              <a:gd name="adj" fmla="val 8594"/>
            </a:avLst>
          </a:prstGeom>
          <a:solidFill>
            <a:srgbClr val="FFFFFF">
              <a:shade val="85000"/>
            </a:srgbClr>
          </a:solidFill>
          <a:ln>
            <a:noFill/>
          </a:ln>
          <a:effectLst>
            <a:reflection endPos="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5" name="Imagen 16"/>
          <p:cNvPicPr>
            <a:picLocks noChangeAspect="1"/>
          </p:cNvPicPr>
          <p:nvPr/>
        </p:nvPicPr>
        <p:blipFill>
          <a:blip r:embed="rId5" cstate="print">
            <a:extLst>
              <a:ext uri="{28A0092B-C50C-407E-A947-70E740481C1C}">
                <a14:useLocalDpi xmlns:a14="http://schemas.microsoft.com/office/drawing/2010/main" val="0"/>
              </a:ext>
            </a:extLst>
          </a:blip>
          <a:srcRect l="1723" t="12521" r="-2" b="9138"/>
          <a:stretch>
            <a:fillRect/>
          </a:stretch>
        </p:blipFill>
        <p:spPr bwMode="auto">
          <a:xfrm>
            <a:off x="5646595" y="4819317"/>
            <a:ext cx="3317893" cy="1905332"/>
          </a:xfrm>
          <a:prstGeom prst="roundRect">
            <a:avLst>
              <a:gd name="adj" fmla="val 8594"/>
            </a:avLst>
          </a:prstGeom>
          <a:solidFill>
            <a:srgbClr val="FFFFFF">
              <a:shade val="85000"/>
            </a:srgbClr>
          </a:solidFill>
          <a:ln>
            <a:noFill/>
          </a:ln>
          <a:effectLst>
            <a:reflection endPos="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6" name="Imagen 17"/>
          <p:cNvPicPr>
            <a:picLocks noChangeAspect="1"/>
          </p:cNvPicPr>
          <p:nvPr/>
        </p:nvPicPr>
        <p:blipFill rotWithShape="1">
          <a:blip r:embed="rId6" cstate="print">
            <a:extLst>
              <a:ext uri="{28A0092B-C50C-407E-A947-70E740481C1C}">
                <a14:useLocalDpi xmlns:a14="http://schemas.microsoft.com/office/drawing/2010/main" val="0"/>
              </a:ext>
            </a:extLst>
          </a:blip>
          <a:srcRect l="-1" t="20186" r="41042"/>
          <a:stretch/>
        </p:blipFill>
        <p:spPr bwMode="auto">
          <a:xfrm>
            <a:off x="3491880" y="4819317"/>
            <a:ext cx="2016224" cy="1922051"/>
          </a:xfrm>
          <a:prstGeom prst="roundRect">
            <a:avLst>
              <a:gd name="adj" fmla="val 8594"/>
            </a:avLst>
          </a:prstGeom>
          <a:solidFill>
            <a:srgbClr val="FFFFFF">
              <a:shade val="85000"/>
            </a:srgbClr>
          </a:solidFill>
          <a:ln>
            <a:noFill/>
          </a:ln>
          <a:effectLst>
            <a:reflection endPos="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9423" y="692696"/>
            <a:ext cx="1944216" cy="293121"/>
          </a:xfrm>
          <a:prstGeom prst="rect">
            <a:avLst/>
          </a:prstGeom>
        </p:spPr>
      </p:pic>
    </p:spTree>
    <p:extLst>
      <p:ext uri="{BB962C8B-B14F-4D97-AF65-F5344CB8AC3E}">
        <p14:creationId xmlns:p14="http://schemas.microsoft.com/office/powerpoint/2010/main" val="30780309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rotWithShape="1">
          <a:blip r:embed="rId2"/>
          <a:srcRect b="26520"/>
          <a:stretch/>
        </p:blipFill>
        <p:spPr>
          <a:xfrm>
            <a:off x="683568" y="1969360"/>
            <a:ext cx="8352928" cy="4844015"/>
          </a:xfrm>
          <a:prstGeom prst="rect">
            <a:avLst/>
          </a:prstGeom>
        </p:spPr>
      </p:pic>
      <p:sp>
        <p:nvSpPr>
          <p:cNvPr id="5" name="1 Rectángulo"/>
          <p:cNvSpPr>
            <a:spLocks noChangeArrowheads="1"/>
          </p:cNvSpPr>
          <p:nvPr/>
        </p:nvSpPr>
        <p:spPr bwMode="auto">
          <a:xfrm>
            <a:off x="1907704" y="6485274"/>
            <a:ext cx="5256584" cy="400110"/>
          </a:xfrm>
          <a:prstGeom prst="rect">
            <a:avLst/>
          </a:prstGeom>
          <a:no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kumimoji="1" lang="en-US" altLang="ja-JP" sz="2000" dirty="0" err="1" smtClean="0">
                <a:latin typeface="+mn-lt"/>
                <a:cs typeface="Arial" panose="020B0604020202020204" pitchFamily="34" charset="0"/>
              </a:rPr>
              <a:t>erupciones</a:t>
            </a:r>
            <a:r>
              <a:rPr kumimoji="1" lang="en-US" altLang="ja-JP" sz="2000" dirty="0" smtClean="0">
                <a:latin typeface="+mn-lt"/>
                <a:cs typeface="Arial" panose="020B0604020202020204" pitchFamily="34" charset="0"/>
              </a:rPr>
              <a:t> </a:t>
            </a:r>
            <a:r>
              <a:rPr kumimoji="1" lang="en-US" altLang="ja-JP" sz="2000" dirty="0" err="1" smtClean="0">
                <a:latin typeface="+mn-lt"/>
                <a:cs typeface="Arial" panose="020B0604020202020204" pitchFamily="34" charset="0"/>
              </a:rPr>
              <a:t>Volcán</a:t>
            </a:r>
            <a:r>
              <a:rPr kumimoji="1" lang="en-US" altLang="ja-JP" sz="2000" dirty="0" smtClean="0">
                <a:latin typeface="+mn-lt"/>
                <a:cs typeface="Arial" panose="020B0604020202020204" pitchFamily="34" charset="0"/>
              </a:rPr>
              <a:t> </a:t>
            </a:r>
            <a:r>
              <a:rPr kumimoji="1" lang="en-US" altLang="ja-JP" sz="2000" dirty="0" err="1">
                <a:latin typeface="+mn-lt"/>
                <a:cs typeface="Arial" panose="020B0604020202020204" pitchFamily="34" charset="0"/>
              </a:rPr>
              <a:t>Usu</a:t>
            </a:r>
            <a:r>
              <a:rPr kumimoji="1" lang="en-US" altLang="ja-JP" sz="2000" dirty="0">
                <a:latin typeface="+mn-lt"/>
                <a:cs typeface="Arial" panose="020B0604020202020204" pitchFamily="34" charset="0"/>
              </a:rPr>
              <a:t> </a:t>
            </a:r>
            <a:r>
              <a:rPr kumimoji="1" lang="en-US" altLang="ja-JP" sz="2000" dirty="0" smtClean="0">
                <a:latin typeface="+mn-lt"/>
                <a:cs typeface="Arial" panose="020B0604020202020204" pitchFamily="34" charset="0"/>
              </a:rPr>
              <a:t>– </a:t>
            </a:r>
            <a:r>
              <a:rPr kumimoji="1" lang="en-US" altLang="ja-JP" sz="2000" dirty="0" err="1" smtClean="0">
                <a:latin typeface="+mn-lt"/>
                <a:cs typeface="Arial" panose="020B0604020202020204" pitchFamily="34" charset="0"/>
              </a:rPr>
              <a:t>Japón</a:t>
            </a:r>
            <a:r>
              <a:rPr kumimoji="1" lang="en-US" altLang="ja-JP" sz="2000" dirty="0" smtClean="0">
                <a:latin typeface="+mn-lt"/>
                <a:cs typeface="Arial" panose="020B0604020202020204" pitchFamily="34" charset="0"/>
              </a:rPr>
              <a:t> (1944 – 2000)</a:t>
            </a:r>
            <a:endParaRPr lang="es-CO" altLang="es-CO" sz="2000" dirty="0">
              <a:latin typeface="+mn-lt"/>
              <a:ea typeface="MS PGothic" panose="020B0600070205080204" pitchFamily="34" charset="-128"/>
              <a:cs typeface="Arial" panose="020B0604020202020204" pitchFamily="34" charset="0"/>
            </a:endParaRPr>
          </a:p>
        </p:txBody>
      </p:sp>
      <p:sp>
        <p:nvSpPr>
          <p:cNvPr id="9" name="Rectangle 1049"/>
          <p:cNvSpPr>
            <a:spLocks noChangeArrowheads="1"/>
          </p:cNvSpPr>
          <p:nvPr/>
        </p:nvSpPr>
        <p:spPr bwMode="auto">
          <a:xfrm>
            <a:off x="4364732" y="5452482"/>
            <a:ext cx="495300" cy="304800"/>
          </a:xfrm>
          <a:prstGeom prst="rect">
            <a:avLst/>
          </a:prstGeom>
          <a:noFill/>
          <a:ln w="9525">
            <a:noFill/>
            <a:miter lim="800000"/>
            <a:headEnd/>
            <a:tailEnd/>
          </a:ln>
          <a:effectLst/>
          <a:extLst>
            <a:ext uri="{909E8E84-426E-40DD-AFC4-6F175D3DCCD1}">
              <a14:hiddenFill xmlns:a14="http://schemas.microsoft.com/office/drawing/2010/main">
                <a:solidFill>
                  <a:srgbClr val="FF0000"/>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ja-JP" sz="1200" b="1" dirty="0">
                <a:solidFill>
                  <a:srgbClr val="FFFFFF"/>
                </a:solidFill>
                <a:latin typeface="Arial Narrow" panose="020B0606020202030204" pitchFamily="34" charset="0"/>
              </a:rPr>
              <a:t>3Km</a:t>
            </a:r>
          </a:p>
        </p:txBody>
      </p:sp>
      <p:sp>
        <p:nvSpPr>
          <p:cNvPr id="10" name="Cerrar corchete 9"/>
          <p:cNvSpPr/>
          <p:nvPr/>
        </p:nvSpPr>
        <p:spPr>
          <a:xfrm rot="5400000">
            <a:off x="4553998" y="3778298"/>
            <a:ext cx="144016" cy="3204356"/>
          </a:xfrm>
          <a:prstGeom prst="rightBracket">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
        <p:nvSpPr>
          <p:cNvPr id="12" name="1 Título"/>
          <p:cNvSpPr>
            <a:spLocks noGrp="1"/>
          </p:cNvSpPr>
          <p:nvPr>
            <p:ph type="title"/>
          </p:nvPr>
        </p:nvSpPr>
        <p:spPr>
          <a:xfrm>
            <a:off x="1403648" y="188640"/>
            <a:ext cx="7668344" cy="346050"/>
          </a:xfrm>
        </p:spPr>
        <p:txBody>
          <a:bodyPr/>
          <a:lstStyle/>
          <a:p>
            <a:r>
              <a:rPr lang="en-US" sz="1400" i="1" dirty="0" smtClean="0">
                <a:latin typeface="Arial Narrow" panose="020B0606020202030204" pitchFamily="34" charset="0"/>
              </a:rPr>
              <a:t>BIENAL NACIONAL DE </a:t>
            </a:r>
            <a:r>
              <a:rPr lang="en-US" sz="1400" i="1" dirty="0">
                <a:latin typeface="Arial Narrow" panose="020B0606020202030204" pitchFamily="34" charset="0"/>
              </a:rPr>
              <a:t>NIÑOS, NIÑAS Y JÓVENES QUE VIVEN EN ZONAS DE RIESGO VOLCÁNICO</a:t>
            </a:r>
            <a:endParaRPr lang="es-CO" sz="1400" dirty="0">
              <a:latin typeface="Arial Narrow" panose="020B0606020202030204" pitchFamily="34" charset="0"/>
            </a:endParaRPr>
          </a:p>
        </p:txBody>
      </p:sp>
      <p:sp>
        <p:nvSpPr>
          <p:cNvPr id="13" name="CuadroTexto 12"/>
          <p:cNvSpPr txBox="1"/>
          <p:nvPr/>
        </p:nvSpPr>
        <p:spPr>
          <a:xfrm rot="16200000">
            <a:off x="-1336574" y="3313003"/>
            <a:ext cx="3144252" cy="400110"/>
          </a:xfrm>
          <a:prstGeom prst="rect">
            <a:avLst/>
          </a:prstGeom>
          <a:noFill/>
        </p:spPr>
        <p:txBody>
          <a:bodyPr wrap="square" rtlCol="0">
            <a:spAutoFit/>
          </a:bodyPr>
          <a:lstStyle/>
          <a:p>
            <a:pPr algn="ctr"/>
            <a:r>
              <a:rPr lang="es-CO" sz="2000" b="1" dirty="0" smtClean="0">
                <a:solidFill>
                  <a:schemeClr val="accent2">
                    <a:lumMod val="50000"/>
                  </a:schemeClr>
                </a:solidFill>
                <a:cs typeface="Arial" panose="020B0604020202020204" pitchFamily="34" charset="0"/>
              </a:rPr>
              <a:t>A n t e c e d e n t e s</a:t>
            </a:r>
            <a:endParaRPr lang="es-CO" sz="2000" b="1" dirty="0">
              <a:solidFill>
                <a:schemeClr val="accent2">
                  <a:lumMod val="50000"/>
                </a:schemeClr>
              </a:solidFill>
              <a:cs typeface="Arial" panose="020B0604020202020204" pitchFamily="34" charset="0"/>
            </a:endParaRPr>
          </a:p>
        </p:txBody>
      </p:sp>
      <p:sp>
        <p:nvSpPr>
          <p:cNvPr id="2" name="Rectángulo 1"/>
          <p:cNvSpPr/>
          <p:nvPr/>
        </p:nvSpPr>
        <p:spPr>
          <a:xfrm>
            <a:off x="899592" y="980728"/>
            <a:ext cx="7992888" cy="1015663"/>
          </a:xfrm>
          <a:prstGeom prst="rect">
            <a:avLst/>
          </a:prstGeom>
        </p:spPr>
        <p:txBody>
          <a:bodyPr wrap="square">
            <a:spAutoFit/>
          </a:bodyPr>
          <a:lstStyle/>
          <a:p>
            <a:pPr algn="just">
              <a:spcBef>
                <a:spcPct val="0"/>
              </a:spcBef>
              <a:buFontTx/>
              <a:buNone/>
            </a:pPr>
            <a:r>
              <a:rPr lang="es-CO" altLang="es-CO" sz="2000" dirty="0"/>
              <a:t>Participación del coordinador del </a:t>
            </a:r>
            <a:r>
              <a:rPr lang="es-CO" altLang="es-CO" sz="2000" dirty="0" smtClean="0"/>
              <a:t>SGC-</a:t>
            </a:r>
            <a:r>
              <a:rPr lang="es-CO" altLang="es-CO" sz="2000" dirty="0" err="1" smtClean="0"/>
              <a:t>OVSPasto</a:t>
            </a:r>
            <a:r>
              <a:rPr lang="es-CO" altLang="es-CO" sz="2000" dirty="0" smtClean="0"/>
              <a:t> </a:t>
            </a:r>
            <a:r>
              <a:rPr lang="es-CO" altLang="es-CO" sz="2000" dirty="0"/>
              <a:t>en curso de entrenamiento “Prevención y mitigación volcánica para América </a:t>
            </a:r>
            <a:r>
              <a:rPr lang="es-CO" altLang="es-CO" sz="2000" dirty="0" smtClean="0"/>
              <a:t>Central </a:t>
            </a:r>
            <a:r>
              <a:rPr lang="es-CO" altLang="es-CO" sz="2000" dirty="0"/>
              <a:t>y </a:t>
            </a:r>
            <a:r>
              <a:rPr lang="es-CO" altLang="es-CO" sz="2000" dirty="0" smtClean="0"/>
              <a:t>del Sur</a:t>
            </a:r>
            <a:r>
              <a:rPr lang="es-CO" altLang="es-CO" sz="2000" dirty="0"/>
              <a:t>” realizado en Sapporo – Japón;  6 de junio a 14 de julio de 2011.</a:t>
            </a:r>
          </a:p>
        </p:txBody>
      </p:sp>
      <p:pic>
        <p:nvPicPr>
          <p:cNvPr id="14" name="Imagen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9423" y="692696"/>
            <a:ext cx="1944216" cy="293121"/>
          </a:xfrm>
          <a:prstGeom prst="rect">
            <a:avLst/>
          </a:prstGeom>
        </p:spPr>
      </p:pic>
    </p:spTree>
    <p:extLst>
      <p:ext uri="{BB962C8B-B14F-4D97-AF65-F5344CB8AC3E}">
        <p14:creationId xmlns:p14="http://schemas.microsoft.com/office/powerpoint/2010/main" val="20286831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75656" y="202630"/>
            <a:ext cx="7668344" cy="346050"/>
          </a:xfrm>
        </p:spPr>
        <p:txBody>
          <a:bodyPr/>
          <a:lstStyle/>
          <a:p>
            <a:r>
              <a:rPr lang="en-US" sz="1500" i="1" dirty="0" smtClean="0"/>
              <a:t>BIENAL NACIONAL DE </a:t>
            </a:r>
            <a:r>
              <a:rPr lang="en-US" sz="1500" i="1" dirty="0"/>
              <a:t>NIÑOS, NIÑAS Y JÓVENES QUE VIVEN EN ZONAS DE RIESGO VOLCÁNICO</a:t>
            </a:r>
            <a:endParaRPr lang="es-CO" sz="1500" dirty="0"/>
          </a:p>
        </p:txBody>
      </p:sp>
      <p:pic>
        <p:nvPicPr>
          <p:cNvPr id="5" name="4 Marcador de contenido" descr="plat eng logo.jpg"/>
          <p:cNvPicPr>
            <a:picLocks noGrp="1" noChangeAspect="1"/>
          </p:cNvPicPr>
          <p:nvPr>
            <p:ph idx="1"/>
          </p:nvPr>
        </p:nvPicPr>
        <p:blipFill>
          <a:blip r:embed="rId2" cstate="print"/>
          <a:stretch>
            <a:fillRect/>
          </a:stretch>
        </p:blipFill>
        <p:spPr>
          <a:xfrm>
            <a:off x="323528" y="116632"/>
            <a:ext cx="1295124" cy="1040979"/>
          </a:xfrm>
        </p:spPr>
      </p:pic>
      <p:sp>
        <p:nvSpPr>
          <p:cNvPr id="6" name="5 CuadroTexto"/>
          <p:cNvSpPr txBox="1">
            <a:spLocks noChangeArrowheads="1"/>
          </p:cNvSpPr>
          <p:nvPr/>
        </p:nvSpPr>
        <p:spPr bwMode="auto">
          <a:xfrm>
            <a:off x="2843808" y="1012666"/>
            <a:ext cx="66247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s-CO" altLang="es-CO" sz="2000" b="1" dirty="0" smtClean="0">
                <a:ea typeface="MS PGothic" panose="020B0600070205080204" pitchFamily="34" charset="-128"/>
              </a:rPr>
              <a:t>Cuarta Bienal, Popayán – Feb. 26 a mar. 2 de 2018</a:t>
            </a:r>
            <a:endParaRPr lang="es-ES" altLang="es-CO" sz="2000" b="1" dirty="0">
              <a:ea typeface="MS PGothic" panose="020B0600070205080204" pitchFamily="34" charset="-128"/>
            </a:endParaRPr>
          </a:p>
        </p:txBody>
      </p:sp>
      <p:pic>
        <p:nvPicPr>
          <p:cNvPr id="7" name="Imagen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7784" y="1475160"/>
            <a:ext cx="4140200" cy="2601912"/>
          </a:xfrm>
          <a:prstGeom prst="roundRect">
            <a:avLst>
              <a:gd name="adj" fmla="val 8594"/>
            </a:avLst>
          </a:prstGeom>
          <a:solidFill>
            <a:srgbClr val="FFFFFF">
              <a:shade val="85000"/>
            </a:srgbClr>
          </a:solidFill>
          <a:ln>
            <a:noFill/>
          </a:ln>
          <a:effectLst>
            <a:reflection endPos="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8" name="Imagen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9950" y="1475160"/>
            <a:ext cx="4163799" cy="2597150"/>
          </a:xfrm>
          <a:prstGeom prst="roundRect">
            <a:avLst>
              <a:gd name="adj" fmla="val 8594"/>
            </a:avLst>
          </a:prstGeom>
          <a:solidFill>
            <a:srgbClr val="FFFFFF">
              <a:shade val="85000"/>
            </a:srgbClr>
          </a:solidFill>
          <a:ln>
            <a:noFill/>
          </a:ln>
          <a:effectLst>
            <a:reflection endPos="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9" name="Imagen 6"/>
          <p:cNvPicPr>
            <a:picLocks noChangeAspect="1"/>
          </p:cNvPicPr>
          <p:nvPr/>
        </p:nvPicPr>
        <p:blipFill rotWithShape="1">
          <a:blip r:embed="rId5" cstate="print">
            <a:extLst>
              <a:ext uri="{28A0092B-C50C-407E-A947-70E740481C1C}">
                <a14:useLocalDpi xmlns:a14="http://schemas.microsoft.com/office/drawing/2010/main" val="0"/>
              </a:ext>
            </a:extLst>
          </a:blip>
          <a:srcRect t="7143"/>
          <a:stretch/>
        </p:blipFill>
        <p:spPr bwMode="auto">
          <a:xfrm>
            <a:off x="4679950" y="4221088"/>
            <a:ext cx="4163799" cy="2376264"/>
          </a:xfrm>
          <a:prstGeom prst="roundRect">
            <a:avLst>
              <a:gd name="adj" fmla="val 8594"/>
            </a:avLst>
          </a:prstGeom>
          <a:solidFill>
            <a:srgbClr val="FFFFFF">
              <a:shade val="85000"/>
            </a:srgbClr>
          </a:solidFill>
          <a:ln>
            <a:noFill/>
          </a:ln>
          <a:effectLst>
            <a:reflection endPos="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1" name="Imagen 9"/>
          <p:cNvPicPr>
            <a:picLocks noChangeAspect="1"/>
          </p:cNvPicPr>
          <p:nvPr/>
        </p:nvPicPr>
        <p:blipFill rotWithShape="1">
          <a:blip r:embed="rId6" cstate="print">
            <a:extLst>
              <a:ext uri="{28A0092B-C50C-407E-A947-70E740481C1C}">
                <a14:useLocalDpi xmlns:a14="http://schemas.microsoft.com/office/drawing/2010/main" val="0"/>
              </a:ext>
            </a:extLst>
          </a:blip>
          <a:srcRect b="7143"/>
          <a:stretch/>
        </p:blipFill>
        <p:spPr bwMode="auto">
          <a:xfrm rot="10800000">
            <a:off x="323528" y="4221088"/>
            <a:ext cx="4104456" cy="2376264"/>
          </a:xfrm>
          <a:prstGeom prst="roundRect">
            <a:avLst>
              <a:gd name="adj" fmla="val 8594"/>
            </a:avLst>
          </a:prstGeom>
          <a:solidFill>
            <a:srgbClr val="FFFFFF">
              <a:shade val="85000"/>
            </a:srgbClr>
          </a:solidFill>
          <a:ln>
            <a:noFill/>
          </a:ln>
          <a:effectLst>
            <a:reflection endPos="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9423" y="692696"/>
            <a:ext cx="1944216" cy="293121"/>
          </a:xfrm>
          <a:prstGeom prst="rect">
            <a:avLst/>
          </a:prstGeom>
        </p:spPr>
      </p:pic>
    </p:spTree>
    <p:extLst>
      <p:ext uri="{BB962C8B-B14F-4D97-AF65-F5344CB8AC3E}">
        <p14:creationId xmlns:p14="http://schemas.microsoft.com/office/powerpoint/2010/main" val="19431548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75656" y="202630"/>
            <a:ext cx="7668344" cy="346050"/>
          </a:xfrm>
        </p:spPr>
        <p:txBody>
          <a:bodyPr/>
          <a:lstStyle/>
          <a:p>
            <a:r>
              <a:rPr lang="en-US" sz="1500" i="1" dirty="0" smtClean="0"/>
              <a:t>BIENAL NACIONAL DE </a:t>
            </a:r>
            <a:r>
              <a:rPr lang="en-US" sz="1500" i="1" dirty="0"/>
              <a:t>NIÑOS, NIÑAS Y JÓVENES QUE VIVEN EN ZONAS DE RIESGO VOLCÁNICO</a:t>
            </a:r>
            <a:endParaRPr lang="es-CO" sz="1500" dirty="0"/>
          </a:p>
        </p:txBody>
      </p:sp>
      <p:pic>
        <p:nvPicPr>
          <p:cNvPr id="5" name="4 Marcador de contenido" descr="plat eng logo.jpg"/>
          <p:cNvPicPr>
            <a:picLocks noGrp="1" noChangeAspect="1"/>
          </p:cNvPicPr>
          <p:nvPr>
            <p:ph idx="1"/>
          </p:nvPr>
        </p:nvPicPr>
        <p:blipFill>
          <a:blip r:embed="rId2" cstate="print"/>
          <a:stretch>
            <a:fillRect/>
          </a:stretch>
        </p:blipFill>
        <p:spPr>
          <a:xfrm>
            <a:off x="323528" y="116632"/>
            <a:ext cx="1295124" cy="1040979"/>
          </a:xfrm>
        </p:spPr>
      </p:pic>
      <p:sp>
        <p:nvSpPr>
          <p:cNvPr id="6" name="2 Rectángulo"/>
          <p:cNvSpPr/>
          <p:nvPr/>
        </p:nvSpPr>
        <p:spPr>
          <a:xfrm>
            <a:off x="683568" y="2091620"/>
            <a:ext cx="7923163" cy="3785652"/>
          </a:xfrm>
          <a:prstGeom prst="rect">
            <a:avLst/>
          </a:prstGeom>
          <a:ln>
            <a:noFill/>
          </a:ln>
        </p:spPr>
        <p:txBody>
          <a:bodyPr wrap="square">
            <a:spAutoFit/>
          </a:bodyPr>
          <a:lstStyle/>
          <a:p>
            <a:pPr marL="285750" indent="-285750" algn="just">
              <a:buFont typeface="Wingdings" panose="05000000000000000000" pitchFamily="2" charset="2"/>
              <a:buChar char="§"/>
            </a:pPr>
            <a:r>
              <a:rPr lang="es-CO" sz="2000" dirty="0" smtClean="0"/>
              <a:t>Se </a:t>
            </a:r>
            <a:r>
              <a:rPr lang="es-CO" sz="2000" dirty="0"/>
              <a:t>ha mantenido la continuidad propuesta para este evento, con carácter participativo y bianual.</a:t>
            </a:r>
          </a:p>
          <a:p>
            <a:pPr marL="285750" indent="-285750" algn="just">
              <a:buFont typeface="Wingdings" panose="05000000000000000000" pitchFamily="2" charset="2"/>
              <a:buChar char="§"/>
            </a:pPr>
            <a:endParaRPr lang="es-CO" sz="2000" dirty="0"/>
          </a:p>
          <a:p>
            <a:pPr marL="285750" indent="-285750" algn="just">
              <a:buFont typeface="Wingdings" panose="05000000000000000000" pitchFamily="2" charset="2"/>
              <a:buChar char="§"/>
            </a:pPr>
            <a:r>
              <a:rPr lang="es-CO" sz="2000" dirty="0" smtClean="0"/>
              <a:t>Se </a:t>
            </a:r>
            <a:r>
              <a:rPr lang="es-CO" sz="2000" dirty="0"/>
              <a:t>ha contado con la participación en cada bienal de cerca de 200 niños, niñas y jóvenes provenientes de las zonas de influencia de los Departamentos de Caldas, Tolima, Quindío, Cauca, Huila y Nariño, de las regiones de influencia de los volcanes  activos Nevado del Ruíz, Cerro Machín, Nevado del Huila, Chiles, </a:t>
            </a:r>
            <a:r>
              <a:rPr lang="es-CO" sz="2000" dirty="0" err="1"/>
              <a:t>Cumbal</a:t>
            </a:r>
            <a:r>
              <a:rPr lang="es-CO" sz="2000" dirty="0"/>
              <a:t>, Doña Juana y Galeras. .</a:t>
            </a:r>
          </a:p>
          <a:p>
            <a:pPr marL="285750" indent="-285750" algn="just">
              <a:buFont typeface="Wingdings" panose="05000000000000000000" pitchFamily="2" charset="2"/>
              <a:buChar char="§"/>
            </a:pPr>
            <a:endParaRPr lang="es-CO" sz="2000" dirty="0"/>
          </a:p>
          <a:p>
            <a:pPr marL="285750" indent="-285750" algn="just">
              <a:buFont typeface="Wingdings" panose="05000000000000000000" pitchFamily="2" charset="2"/>
              <a:buChar char="§"/>
            </a:pPr>
            <a:r>
              <a:rPr lang="es-CO" sz="2000" dirty="0" smtClean="0"/>
              <a:t>En </a:t>
            </a:r>
            <a:r>
              <a:rPr lang="es-CO" sz="2000" dirty="0"/>
              <a:t>cada una de las bienales desarrolladas se ha tenido la vinculación de cerca de 20 a 25 instituciones educativas provenientes principalmente de las regiones rurales de los diferentes volcanes activos considerados.</a:t>
            </a:r>
          </a:p>
        </p:txBody>
      </p:sp>
      <p:sp>
        <p:nvSpPr>
          <p:cNvPr id="7" name="4 CuadroTexto"/>
          <p:cNvSpPr txBox="1">
            <a:spLocks noChangeArrowheads="1"/>
          </p:cNvSpPr>
          <p:nvPr/>
        </p:nvSpPr>
        <p:spPr bwMode="auto">
          <a:xfrm>
            <a:off x="5220072" y="1116484"/>
            <a:ext cx="34925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CO" altLang="es-CO" sz="2000" b="1" dirty="0" smtClean="0">
                <a:latin typeface="+mj-lt"/>
                <a:cs typeface="Arial" panose="020B0604020202020204" pitchFamily="34" charset="0"/>
              </a:rPr>
              <a:t>Logros alcanzados 2011 - 2018</a:t>
            </a:r>
            <a:endParaRPr lang="es-ES" altLang="es-CO" sz="2000" b="1" dirty="0">
              <a:latin typeface="+mj-lt"/>
              <a:cs typeface="Arial" panose="020B0604020202020204" pitchFamily="34" charset="0"/>
            </a:endParaRPr>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9423" y="692696"/>
            <a:ext cx="1944216" cy="293121"/>
          </a:xfrm>
          <a:prstGeom prst="rect">
            <a:avLst/>
          </a:prstGeom>
        </p:spPr>
      </p:pic>
    </p:spTree>
    <p:extLst>
      <p:ext uri="{BB962C8B-B14F-4D97-AF65-F5344CB8AC3E}">
        <p14:creationId xmlns:p14="http://schemas.microsoft.com/office/powerpoint/2010/main" val="8925372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75656" y="202630"/>
            <a:ext cx="7668344" cy="346050"/>
          </a:xfrm>
        </p:spPr>
        <p:txBody>
          <a:bodyPr/>
          <a:lstStyle/>
          <a:p>
            <a:r>
              <a:rPr lang="en-US" sz="1500" i="1" dirty="0" smtClean="0"/>
              <a:t>BIENAL NACIONAL DE </a:t>
            </a:r>
            <a:r>
              <a:rPr lang="en-US" sz="1500" i="1" dirty="0"/>
              <a:t>NIÑOS, NIÑAS Y JÓVENES QUE VIVEN EN ZONAS DE RIESGO VOLCÁNICO</a:t>
            </a:r>
            <a:endParaRPr lang="es-CO" sz="1500" dirty="0"/>
          </a:p>
        </p:txBody>
      </p:sp>
      <p:pic>
        <p:nvPicPr>
          <p:cNvPr id="5" name="4 Marcador de contenido" descr="plat eng logo.jpg"/>
          <p:cNvPicPr>
            <a:picLocks noGrp="1" noChangeAspect="1"/>
          </p:cNvPicPr>
          <p:nvPr>
            <p:ph idx="1"/>
          </p:nvPr>
        </p:nvPicPr>
        <p:blipFill>
          <a:blip r:embed="rId2" cstate="print"/>
          <a:stretch>
            <a:fillRect/>
          </a:stretch>
        </p:blipFill>
        <p:spPr>
          <a:xfrm>
            <a:off x="323528" y="116632"/>
            <a:ext cx="1295124" cy="1040979"/>
          </a:xfrm>
        </p:spPr>
      </p:pic>
      <p:sp>
        <p:nvSpPr>
          <p:cNvPr id="6" name="2 Rectángulo"/>
          <p:cNvSpPr/>
          <p:nvPr/>
        </p:nvSpPr>
        <p:spPr>
          <a:xfrm>
            <a:off x="683568" y="1988840"/>
            <a:ext cx="7704856" cy="4093428"/>
          </a:xfrm>
          <a:prstGeom prst="rect">
            <a:avLst/>
          </a:prstGeom>
          <a:ln>
            <a:noFill/>
          </a:ln>
        </p:spPr>
        <p:txBody>
          <a:bodyPr wrap="square">
            <a:spAutoFit/>
          </a:bodyPr>
          <a:lstStyle/>
          <a:p>
            <a:pPr marL="285750" indent="-285750" algn="just">
              <a:buFont typeface="Wingdings" panose="05000000000000000000" pitchFamily="2" charset="2"/>
              <a:buChar char="§"/>
            </a:pPr>
            <a:r>
              <a:rPr lang="es-CO" sz="2000" dirty="0" smtClean="0"/>
              <a:t>La </a:t>
            </a:r>
            <a:r>
              <a:rPr lang="es-CO" sz="2000" dirty="0"/>
              <a:t>diversidad de participantes ha permitido que asistan niños, niñas y jóvenes con experiencias muy distintas en: procesos eruptivos desastrosos (VN Ruíz), grandes erupciones con manejos exitosos (VN Huila), regiones volcánicas con gran sismicidad (Machín, Chiles-Cerro Negro), volcanes con actividad eruptiva recurrente (Galeras, Puracé), lo cual ha enriquecido la integración, contexto y el conocimiento de los participantes.</a:t>
            </a:r>
          </a:p>
          <a:p>
            <a:pPr marL="285750" indent="-285750" algn="just">
              <a:buFont typeface="Wingdings" panose="05000000000000000000" pitchFamily="2" charset="2"/>
              <a:buChar char="§"/>
            </a:pPr>
            <a:endParaRPr lang="es-CO" sz="2000" dirty="0"/>
          </a:p>
          <a:p>
            <a:pPr marL="285750" indent="-285750" algn="just">
              <a:buFont typeface="Wingdings" panose="05000000000000000000" pitchFamily="2" charset="2"/>
              <a:buChar char="§"/>
            </a:pPr>
            <a:endParaRPr lang="es-CO" sz="2000" dirty="0"/>
          </a:p>
          <a:p>
            <a:pPr marL="285750" indent="-285750" algn="just">
              <a:buFont typeface="Wingdings" panose="05000000000000000000" pitchFamily="2" charset="2"/>
              <a:buChar char="§"/>
            </a:pPr>
            <a:r>
              <a:rPr lang="es-CO" sz="2000" dirty="0" smtClean="0"/>
              <a:t>Al </a:t>
            </a:r>
            <a:r>
              <a:rPr lang="es-CO" sz="2000" dirty="0"/>
              <a:t>interior de cada institución, se viene generando un proceso de selección para la participación en las bienales, basado en evaluaciones que tienen que ver con el desempeño en el ser, saber y conocer, lo que conlleva una sana competencia para lograr el cupo.</a:t>
            </a:r>
          </a:p>
        </p:txBody>
      </p:sp>
      <p:sp>
        <p:nvSpPr>
          <p:cNvPr id="9" name="4 CuadroTexto"/>
          <p:cNvSpPr txBox="1">
            <a:spLocks noChangeArrowheads="1"/>
          </p:cNvSpPr>
          <p:nvPr/>
        </p:nvSpPr>
        <p:spPr bwMode="auto">
          <a:xfrm>
            <a:off x="5220072" y="1116484"/>
            <a:ext cx="34925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CO" altLang="es-CO" sz="2000" b="1" dirty="0" smtClean="0">
                <a:latin typeface="+mj-lt"/>
                <a:cs typeface="Arial" panose="020B0604020202020204" pitchFamily="34" charset="0"/>
              </a:rPr>
              <a:t>Logros alcanzados 2011 - 2018</a:t>
            </a:r>
            <a:endParaRPr lang="es-ES" altLang="es-CO" sz="2000" b="1" dirty="0">
              <a:latin typeface="+mj-lt"/>
              <a:cs typeface="Arial" panose="020B0604020202020204" pitchFamily="34" charset="0"/>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9423" y="692696"/>
            <a:ext cx="1944216" cy="293121"/>
          </a:xfrm>
          <a:prstGeom prst="rect">
            <a:avLst/>
          </a:prstGeom>
        </p:spPr>
      </p:pic>
    </p:spTree>
    <p:extLst>
      <p:ext uri="{BB962C8B-B14F-4D97-AF65-F5344CB8AC3E}">
        <p14:creationId xmlns:p14="http://schemas.microsoft.com/office/powerpoint/2010/main" val="17218479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75656" y="202630"/>
            <a:ext cx="7668344" cy="346050"/>
          </a:xfrm>
        </p:spPr>
        <p:txBody>
          <a:bodyPr/>
          <a:lstStyle/>
          <a:p>
            <a:r>
              <a:rPr lang="en-US" sz="1500" i="1" dirty="0" smtClean="0"/>
              <a:t>BIENAL NACIONAL DE </a:t>
            </a:r>
            <a:r>
              <a:rPr lang="en-US" sz="1500" i="1" dirty="0"/>
              <a:t>NIÑOS, NIÑAS Y JÓVENES QUE VIVEN EN ZONAS DE RIESGO VOLCÁNICO</a:t>
            </a:r>
            <a:endParaRPr lang="es-CO" sz="1500" dirty="0"/>
          </a:p>
        </p:txBody>
      </p:sp>
      <p:pic>
        <p:nvPicPr>
          <p:cNvPr id="5" name="4 Marcador de contenido" descr="plat eng logo.jpg"/>
          <p:cNvPicPr>
            <a:picLocks noGrp="1" noChangeAspect="1"/>
          </p:cNvPicPr>
          <p:nvPr>
            <p:ph idx="1"/>
          </p:nvPr>
        </p:nvPicPr>
        <p:blipFill>
          <a:blip r:embed="rId2" cstate="print"/>
          <a:stretch>
            <a:fillRect/>
          </a:stretch>
        </p:blipFill>
        <p:spPr>
          <a:xfrm>
            <a:off x="323528" y="116632"/>
            <a:ext cx="1295124" cy="1040979"/>
          </a:xfrm>
        </p:spPr>
      </p:pic>
      <p:sp>
        <p:nvSpPr>
          <p:cNvPr id="6" name="2 Rectángulo"/>
          <p:cNvSpPr/>
          <p:nvPr/>
        </p:nvSpPr>
        <p:spPr>
          <a:xfrm>
            <a:off x="539552" y="1908115"/>
            <a:ext cx="8064896" cy="4401205"/>
          </a:xfrm>
          <a:prstGeom prst="rect">
            <a:avLst/>
          </a:prstGeom>
          <a:ln>
            <a:noFill/>
          </a:ln>
        </p:spPr>
        <p:txBody>
          <a:bodyPr wrap="square">
            <a:spAutoFit/>
          </a:bodyPr>
          <a:lstStyle/>
          <a:p>
            <a:pPr marL="285750" indent="-285750" algn="just">
              <a:buFont typeface="Wingdings" panose="05000000000000000000" pitchFamily="2" charset="2"/>
              <a:buChar char="§"/>
            </a:pPr>
            <a:r>
              <a:rPr lang="es-CO" sz="2000" dirty="0" smtClean="0"/>
              <a:t>Al </a:t>
            </a:r>
            <a:r>
              <a:rPr lang="es-CO" sz="2000" dirty="0"/>
              <a:t>interior de cada institución, se viene generando un proceso de selección para su participación en las bienales, basado en evaluaciones que tienen que ver con el desempeño en el ser, saber y conocer, lo que conlleva una sana competencia para lograr el cupo.</a:t>
            </a:r>
          </a:p>
          <a:p>
            <a:pPr marL="285750" indent="-285750" algn="just">
              <a:buFont typeface="Wingdings" panose="05000000000000000000" pitchFamily="2" charset="2"/>
              <a:buChar char="§"/>
            </a:pPr>
            <a:endParaRPr lang="es-CO" sz="2000" dirty="0"/>
          </a:p>
          <a:p>
            <a:pPr marL="285750" indent="-285750" algn="just">
              <a:buFont typeface="Wingdings" panose="05000000000000000000" pitchFamily="2" charset="2"/>
              <a:buChar char="§"/>
            </a:pPr>
            <a:r>
              <a:rPr lang="es-CO" sz="2000" dirty="0" smtClean="0"/>
              <a:t>El </a:t>
            </a:r>
            <a:r>
              <a:rPr lang="es-CO" sz="2000" dirty="0"/>
              <a:t>evento ha ido evolucionando en cuanto a la cantidad y calidad de las participaciones de los niños, niñas y jóvenes, y se ha convertido en un reto para cada uno de ellos.</a:t>
            </a:r>
          </a:p>
          <a:p>
            <a:pPr marL="285750" indent="-285750" algn="just">
              <a:buFont typeface="Wingdings" panose="05000000000000000000" pitchFamily="2" charset="2"/>
              <a:buChar char="§"/>
            </a:pPr>
            <a:endParaRPr lang="es-CO" sz="2000" dirty="0"/>
          </a:p>
          <a:p>
            <a:pPr marL="285750" indent="-285750" algn="just">
              <a:buFont typeface="Wingdings" panose="05000000000000000000" pitchFamily="2" charset="2"/>
              <a:buChar char="§"/>
            </a:pPr>
            <a:r>
              <a:rPr lang="es-CO" sz="2000" dirty="0" smtClean="0"/>
              <a:t>Esta </a:t>
            </a:r>
            <a:r>
              <a:rPr lang="es-CO" sz="2000" dirty="0"/>
              <a:t>actividad estratégica desarrollada por el SGC, se establece y se va consolidando como un aporte significativo en los procesos de gestión integral del riesgo de desastres, especialmente en los pilares de conocimiento y reducción, así como también en la generación de resiliencia en las comunidades involucradas.</a:t>
            </a:r>
          </a:p>
        </p:txBody>
      </p:sp>
      <p:sp>
        <p:nvSpPr>
          <p:cNvPr id="8" name="4 CuadroTexto"/>
          <p:cNvSpPr txBox="1">
            <a:spLocks noChangeArrowheads="1"/>
          </p:cNvSpPr>
          <p:nvPr/>
        </p:nvSpPr>
        <p:spPr bwMode="auto">
          <a:xfrm>
            <a:off x="5220072" y="1116484"/>
            <a:ext cx="34925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CO" altLang="es-CO" sz="2000" b="1" dirty="0" smtClean="0">
                <a:latin typeface="+mj-lt"/>
                <a:cs typeface="Arial" panose="020B0604020202020204" pitchFamily="34" charset="0"/>
              </a:rPr>
              <a:t>Logros alcanzados 2011 - 2018</a:t>
            </a:r>
            <a:endParaRPr lang="es-ES" altLang="es-CO" sz="2000" b="1" dirty="0">
              <a:latin typeface="+mj-lt"/>
              <a:cs typeface="Arial" panose="020B0604020202020204" pitchFamily="34" charset="0"/>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9423" y="692696"/>
            <a:ext cx="1944216" cy="293121"/>
          </a:xfrm>
          <a:prstGeom prst="rect">
            <a:avLst/>
          </a:prstGeom>
        </p:spPr>
      </p:pic>
    </p:spTree>
    <p:extLst>
      <p:ext uri="{BB962C8B-B14F-4D97-AF65-F5344CB8AC3E}">
        <p14:creationId xmlns:p14="http://schemas.microsoft.com/office/powerpoint/2010/main" val="18202285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title"/>
          </p:nvPr>
        </p:nvSpPr>
        <p:spPr>
          <a:xfrm>
            <a:off x="1475656" y="202630"/>
            <a:ext cx="7668344" cy="346050"/>
          </a:xfrm>
        </p:spPr>
        <p:txBody>
          <a:bodyPr/>
          <a:lstStyle/>
          <a:p>
            <a:r>
              <a:rPr lang="en-US" sz="1500" i="1" dirty="0" smtClean="0"/>
              <a:t>BIENAL NACIONAL DE </a:t>
            </a:r>
            <a:r>
              <a:rPr lang="en-US" sz="1500" i="1" dirty="0"/>
              <a:t>NIÑOS, NIÑAS Y JÓVENES QUE VIVEN EN ZONAS DE RIESGO VOLCÁNICO</a:t>
            </a:r>
            <a:endParaRPr lang="es-CO" sz="1500" dirty="0"/>
          </a:p>
        </p:txBody>
      </p:sp>
      <p:sp>
        <p:nvSpPr>
          <p:cNvPr id="7" name="4 CuadroTexto"/>
          <p:cNvSpPr txBox="1">
            <a:spLocks noChangeArrowheads="1"/>
          </p:cNvSpPr>
          <p:nvPr/>
        </p:nvSpPr>
        <p:spPr bwMode="auto">
          <a:xfrm>
            <a:off x="6660232" y="1084674"/>
            <a:ext cx="22001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CO" altLang="es-CO" sz="2000" b="1" dirty="0" smtClean="0">
                <a:latin typeface="+mj-lt"/>
                <a:cs typeface="Arial" panose="020B0604020202020204" pitchFamily="34" charset="0"/>
              </a:rPr>
              <a:t>Alcances y Retos </a:t>
            </a:r>
            <a:endParaRPr lang="es-ES" altLang="es-CO" sz="2000" b="1" dirty="0">
              <a:latin typeface="+mj-lt"/>
              <a:cs typeface="Arial" panose="020B0604020202020204" pitchFamily="34" charset="0"/>
            </a:endParaRPr>
          </a:p>
        </p:txBody>
      </p:sp>
      <p:sp>
        <p:nvSpPr>
          <p:cNvPr id="8" name="Rectángulo 7"/>
          <p:cNvSpPr/>
          <p:nvPr/>
        </p:nvSpPr>
        <p:spPr>
          <a:xfrm>
            <a:off x="251520" y="1927860"/>
            <a:ext cx="8712968" cy="4093428"/>
          </a:xfrm>
          <a:prstGeom prst="rect">
            <a:avLst/>
          </a:prstGeom>
        </p:spPr>
        <p:txBody>
          <a:bodyPr wrap="square">
            <a:spAutoFit/>
          </a:bodyPr>
          <a:lstStyle/>
          <a:p>
            <a:pPr algn="just"/>
            <a:r>
              <a:rPr lang="es-CO" sz="2000" dirty="0" smtClean="0">
                <a:cs typeface="Arial" panose="020B0604020202020204" pitchFamily="34" charset="0"/>
              </a:rPr>
              <a:t>  </a:t>
            </a:r>
          </a:p>
          <a:p>
            <a:pPr marL="342900" indent="-342900" algn="just">
              <a:buFont typeface="Arial" panose="020B0604020202020204" pitchFamily="34" charset="0"/>
              <a:buChar char="•"/>
            </a:pPr>
            <a:r>
              <a:rPr lang="es-CO" sz="2000" dirty="0" smtClean="0">
                <a:cs typeface="Arial" panose="020B0604020202020204" pitchFamily="34" charset="0"/>
              </a:rPr>
              <a:t>Creación </a:t>
            </a:r>
            <a:r>
              <a:rPr lang="es-CO" sz="2000" dirty="0">
                <a:cs typeface="Arial" panose="020B0604020202020204" pitchFamily="34" charset="0"/>
              </a:rPr>
              <a:t>de Red de experiencias y encuentros </a:t>
            </a:r>
            <a:r>
              <a:rPr lang="es-CO" sz="2000" dirty="0" smtClean="0">
                <a:cs typeface="Arial" panose="020B0604020202020204" pitchFamily="34" charset="0"/>
              </a:rPr>
              <a:t>Regionales</a:t>
            </a:r>
          </a:p>
          <a:p>
            <a:pPr marL="342900" indent="-342900" algn="just">
              <a:buFont typeface="Arial" panose="020B0604020202020204" pitchFamily="34" charset="0"/>
              <a:buChar char="•"/>
            </a:pPr>
            <a:r>
              <a:rPr lang="es-CO" sz="2000" dirty="0" smtClean="0">
                <a:cs typeface="Arial" panose="020B0604020202020204" pitchFamily="34" charset="0"/>
              </a:rPr>
              <a:t>Reconocimiento </a:t>
            </a:r>
            <a:r>
              <a:rPr lang="es-CO" sz="2000" dirty="0">
                <a:cs typeface="Arial" panose="020B0604020202020204" pitchFamily="34" charset="0"/>
              </a:rPr>
              <a:t>de experiencias </a:t>
            </a:r>
            <a:r>
              <a:rPr lang="es-CO" sz="2000" dirty="0" err="1">
                <a:cs typeface="Arial" panose="020B0604020202020204" pitchFamily="34" charset="0"/>
              </a:rPr>
              <a:t>etnoculturales</a:t>
            </a:r>
            <a:r>
              <a:rPr lang="es-CO" sz="2000" dirty="0">
                <a:cs typeface="Arial" panose="020B0604020202020204" pitchFamily="34" charset="0"/>
              </a:rPr>
              <a:t> e intercambio de saberes entre comunidades Indígenas del sur-occidente Colombiano </a:t>
            </a:r>
            <a:endParaRPr lang="es-CO" sz="2000" dirty="0" smtClean="0">
              <a:cs typeface="Arial" panose="020B0604020202020204" pitchFamily="34" charset="0"/>
            </a:endParaRPr>
          </a:p>
          <a:p>
            <a:pPr marL="342900" indent="-342900" algn="just">
              <a:buFont typeface="Arial" panose="020B0604020202020204" pitchFamily="34" charset="0"/>
              <a:buChar char="•"/>
            </a:pPr>
            <a:r>
              <a:rPr lang="es-CO" sz="2000" dirty="0" smtClean="0">
                <a:cs typeface="Arial" panose="020B0604020202020204" pitchFamily="34" charset="0"/>
              </a:rPr>
              <a:t>Mingas </a:t>
            </a:r>
            <a:r>
              <a:rPr lang="es-CO" sz="2000" dirty="0">
                <a:cs typeface="Arial" panose="020B0604020202020204" pitchFamily="34" charset="0"/>
              </a:rPr>
              <a:t>de </a:t>
            </a:r>
            <a:r>
              <a:rPr lang="es-CO" sz="2000" dirty="0" smtClean="0">
                <a:cs typeface="Arial" panose="020B0604020202020204" pitchFamily="34" charset="0"/>
              </a:rPr>
              <a:t>Pensamiento</a:t>
            </a:r>
          </a:p>
          <a:p>
            <a:pPr marL="342900" indent="-342900" algn="just">
              <a:buFont typeface="Arial" panose="020B0604020202020204" pitchFamily="34" charset="0"/>
              <a:buChar char="•"/>
            </a:pPr>
            <a:r>
              <a:rPr lang="es-CO" sz="2000" dirty="0" smtClean="0">
                <a:cs typeface="Arial" panose="020B0604020202020204" pitchFamily="34" charset="0"/>
              </a:rPr>
              <a:t>Acompañamiento </a:t>
            </a:r>
            <a:r>
              <a:rPr lang="es-CO" sz="2000" dirty="0">
                <a:cs typeface="Arial" panose="020B0604020202020204" pitchFamily="34" charset="0"/>
              </a:rPr>
              <a:t>a semilleros de Investigación en las IE </a:t>
            </a:r>
            <a:r>
              <a:rPr lang="es-CO" sz="2000" dirty="0" smtClean="0">
                <a:cs typeface="Arial" panose="020B0604020202020204" pitchFamily="34" charset="0"/>
              </a:rPr>
              <a:t>educativas</a:t>
            </a:r>
          </a:p>
          <a:p>
            <a:pPr marL="342900" indent="-342900" algn="just">
              <a:buFont typeface="Arial" panose="020B0604020202020204" pitchFamily="34" charset="0"/>
              <a:buChar char="•"/>
            </a:pPr>
            <a:r>
              <a:rPr lang="es-CO" sz="2000" dirty="0" smtClean="0">
                <a:cs typeface="Arial" panose="020B0604020202020204" pitchFamily="34" charset="0"/>
              </a:rPr>
              <a:t>Acompañamiento </a:t>
            </a:r>
            <a:r>
              <a:rPr lang="es-CO" sz="2000" dirty="0">
                <a:cs typeface="Arial" panose="020B0604020202020204" pitchFamily="34" charset="0"/>
              </a:rPr>
              <a:t>de autoridades locales y </a:t>
            </a:r>
            <a:r>
              <a:rPr lang="es-CO" sz="2000" dirty="0" smtClean="0">
                <a:cs typeface="Arial" panose="020B0604020202020204" pitchFamily="34" charset="0"/>
              </a:rPr>
              <a:t>tradicionales</a:t>
            </a:r>
          </a:p>
          <a:p>
            <a:pPr marL="342900" indent="-342900" algn="just">
              <a:buFont typeface="Arial" panose="020B0604020202020204" pitchFamily="34" charset="0"/>
              <a:buChar char="•"/>
            </a:pPr>
            <a:r>
              <a:rPr lang="es-CO" sz="2000" dirty="0" smtClean="0">
                <a:cs typeface="Arial" panose="020B0604020202020204" pitchFamily="34" charset="0"/>
              </a:rPr>
              <a:t>La </a:t>
            </a:r>
            <a:r>
              <a:rPr lang="es-ES" sz="2000" dirty="0" smtClean="0">
                <a:cs typeface="Arial" panose="020B0604020202020204" pitchFamily="34" charset="0"/>
              </a:rPr>
              <a:t>Escuela </a:t>
            </a:r>
            <a:r>
              <a:rPr lang="es-ES" sz="2000" dirty="0">
                <a:cs typeface="Arial" panose="020B0604020202020204" pitchFamily="34" charset="0"/>
              </a:rPr>
              <a:t>de Gestores en Gestión del Riesgo </a:t>
            </a:r>
            <a:r>
              <a:rPr lang="es-ES" sz="2000" dirty="0" smtClean="0">
                <a:cs typeface="Arial" panose="020B0604020202020204" pitchFamily="34" charset="0"/>
              </a:rPr>
              <a:t>volcánico</a:t>
            </a:r>
            <a:endParaRPr lang="es-ES" sz="2000" dirty="0">
              <a:cs typeface="Arial" panose="020B0604020202020204" pitchFamily="34" charset="0"/>
            </a:endParaRPr>
          </a:p>
          <a:p>
            <a:pPr marL="342900" indent="-342900" algn="just">
              <a:buFont typeface="Arial" panose="020B0604020202020204" pitchFamily="34" charset="0"/>
              <a:buChar char="•"/>
            </a:pPr>
            <a:r>
              <a:rPr lang="es-ES" sz="2000" dirty="0" smtClean="0">
                <a:cs typeface="Arial" panose="020B0604020202020204" pitchFamily="34" charset="0"/>
              </a:rPr>
              <a:t>Coproducción </a:t>
            </a:r>
            <a:r>
              <a:rPr lang="es-ES" sz="2000" dirty="0">
                <a:cs typeface="Arial" panose="020B0604020202020204" pitchFamily="34" charset="0"/>
              </a:rPr>
              <a:t>de </a:t>
            </a:r>
            <a:r>
              <a:rPr lang="es-ES" sz="2000" dirty="0" smtClean="0">
                <a:cs typeface="Arial" panose="020B0604020202020204" pitchFamily="34" charset="0"/>
              </a:rPr>
              <a:t>material </a:t>
            </a:r>
            <a:r>
              <a:rPr lang="es-ES" sz="2000" dirty="0">
                <a:cs typeface="Arial" panose="020B0604020202020204" pitchFamily="34" charset="0"/>
              </a:rPr>
              <a:t>y piezas </a:t>
            </a:r>
            <a:r>
              <a:rPr lang="es-ES" sz="2000" dirty="0" err="1">
                <a:cs typeface="Arial" panose="020B0604020202020204" pitchFamily="34" charset="0"/>
              </a:rPr>
              <a:t>educomunicativas</a:t>
            </a:r>
            <a:r>
              <a:rPr lang="es-ES" sz="2000" dirty="0">
                <a:cs typeface="Arial" panose="020B0604020202020204" pitchFamily="34" charset="0"/>
              </a:rPr>
              <a:t> para </a:t>
            </a:r>
            <a:r>
              <a:rPr lang="es-ES" sz="2000" dirty="0" smtClean="0">
                <a:cs typeface="Arial" panose="020B0604020202020204" pitchFamily="34" charset="0"/>
              </a:rPr>
              <a:t>la gestión </a:t>
            </a:r>
            <a:r>
              <a:rPr lang="es-ES" sz="2000" dirty="0">
                <a:cs typeface="Arial" panose="020B0604020202020204" pitchFamily="34" charset="0"/>
              </a:rPr>
              <a:t>del r</a:t>
            </a:r>
            <a:r>
              <a:rPr lang="es-ES" sz="2000" dirty="0" smtClean="0">
                <a:cs typeface="Arial" panose="020B0604020202020204" pitchFamily="34" charset="0"/>
              </a:rPr>
              <a:t>iesgo</a:t>
            </a:r>
          </a:p>
          <a:p>
            <a:pPr marL="342900" indent="-342900" algn="just">
              <a:buFont typeface="Arial" panose="020B0604020202020204" pitchFamily="34" charset="0"/>
              <a:buChar char="•"/>
            </a:pPr>
            <a:r>
              <a:rPr lang="es-ES" sz="2000" dirty="0" smtClean="0">
                <a:cs typeface="Arial" panose="020B0604020202020204" pitchFamily="34" charset="0"/>
              </a:rPr>
              <a:t>Es una </a:t>
            </a:r>
            <a:r>
              <a:rPr lang="es-ES" sz="2000" dirty="0">
                <a:cs typeface="Arial" panose="020B0604020202020204" pitchFamily="34" charset="0"/>
              </a:rPr>
              <a:t>experiencia reconocida por la </a:t>
            </a:r>
            <a:r>
              <a:rPr lang="es-ES" sz="2000" dirty="0" smtClean="0">
                <a:cs typeface="Arial" panose="020B0604020202020204" pitchFamily="34" charset="0"/>
              </a:rPr>
              <a:t>UNGRD</a:t>
            </a:r>
          </a:p>
          <a:p>
            <a:pPr marL="342900" indent="-342900" algn="just">
              <a:buFont typeface="Arial" panose="020B0604020202020204" pitchFamily="34" charset="0"/>
              <a:buChar char="•"/>
            </a:pPr>
            <a:r>
              <a:rPr lang="es-ES" sz="2000" dirty="0" smtClean="0">
                <a:cs typeface="Arial" panose="020B0604020202020204" pitchFamily="34" charset="0"/>
              </a:rPr>
              <a:t>Es una estrategia </a:t>
            </a:r>
            <a:r>
              <a:rPr lang="es-ES" sz="2000" dirty="0">
                <a:cs typeface="Arial" panose="020B0604020202020204" pitchFamily="34" charset="0"/>
              </a:rPr>
              <a:t>reconocida por Observatorio Colombiano de Ciencia y Tecnología </a:t>
            </a:r>
            <a:r>
              <a:rPr lang="es-ES" sz="2000" dirty="0" smtClean="0">
                <a:cs typeface="Arial" panose="020B0604020202020204" pitchFamily="34" charset="0"/>
              </a:rPr>
              <a:t>(</a:t>
            </a:r>
            <a:r>
              <a:rPr lang="es-ES" sz="2000" dirty="0" err="1" smtClean="0">
                <a:cs typeface="Arial" panose="020B0604020202020204" pitchFamily="34" charset="0"/>
              </a:rPr>
              <a:t>OCyT</a:t>
            </a:r>
            <a:r>
              <a:rPr lang="es-ES" sz="2000" dirty="0" smtClean="0">
                <a:cs typeface="Arial" panose="020B0604020202020204" pitchFamily="34" charset="0"/>
              </a:rPr>
              <a:t>) </a:t>
            </a:r>
            <a:r>
              <a:rPr lang="es-ES" sz="2000" dirty="0">
                <a:cs typeface="Arial" panose="020B0604020202020204" pitchFamily="34" charset="0"/>
              </a:rPr>
              <a:t>dentro del Plan Nacional de Apropiación Social del Conocimiento  </a:t>
            </a:r>
            <a:r>
              <a:rPr lang="es-ES" sz="2000" dirty="0" err="1">
                <a:cs typeface="Arial" panose="020B0604020202020204" pitchFamily="34" charset="0"/>
              </a:rPr>
              <a:t>Geocientífico</a:t>
            </a:r>
            <a:endParaRPr lang="es-ES" sz="2000" dirty="0">
              <a:cs typeface="Arial" panose="020B0604020202020204" pitchFamily="34" charset="0"/>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9423" y="692696"/>
            <a:ext cx="1944216" cy="293121"/>
          </a:xfrm>
          <a:prstGeom prst="rect">
            <a:avLst/>
          </a:prstGeom>
        </p:spPr>
      </p:pic>
    </p:spTree>
    <p:extLst>
      <p:ext uri="{BB962C8B-B14F-4D97-AF65-F5344CB8AC3E}">
        <p14:creationId xmlns:p14="http://schemas.microsoft.com/office/powerpoint/2010/main" val="13975551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a:blip r:embed="rId2"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79512" y="985817"/>
            <a:ext cx="8677571" cy="5812019"/>
          </a:xfrm>
          <a:prstGeom prst="rect">
            <a:avLst/>
          </a:prstGeom>
        </p:spPr>
      </p:pic>
      <p:graphicFrame>
        <p:nvGraphicFramePr>
          <p:cNvPr id="4" name="1 Diagrama"/>
          <p:cNvGraphicFramePr/>
          <p:nvPr>
            <p:extLst>
              <p:ext uri="{D42A27DB-BD31-4B8C-83A1-F6EECF244321}">
                <p14:modId xmlns:p14="http://schemas.microsoft.com/office/powerpoint/2010/main" val="1029443917"/>
              </p:ext>
            </p:extLst>
          </p:nvPr>
        </p:nvGraphicFramePr>
        <p:xfrm>
          <a:off x="2492572" y="749164"/>
          <a:ext cx="5184846" cy="62802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2 Diagrama"/>
          <p:cNvGraphicFramePr/>
          <p:nvPr>
            <p:extLst>
              <p:ext uri="{D42A27DB-BD31-4B8C-83A1-F6EECF244321}">
                <p14:modId xmlns:p14="http://schemas.microsoft.com/office/powerpoint/2010/main" val="2562549205"/>
              </p:ext>
            </p:extLst>
          </p:nvPr>
        </p:nvGraphicFramePr>
        <p:xfrm>
          <a:off x="-36512" y="2321940"/>
          <a:ext cx="3756086" cy="485147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pSp>
        <p:nvGrpSpPr>
          <p:cNvPr id="6" name="3 Grupo"/>
          <p:cNvGrpSpPr>
            <a:grpSpLocks/>
          </p:cNvGrpSpPr>
          <p:nvPr/>
        </p:nvGrpSpPr>
        <p:grpSpPr bwMode="auto">
          <a:xfrm>
            <a:off x="6237734" y="1325228"/>
            <a:ext cx="2222698" cy="2167285"/>
            <a:chOff x="897264" y="1300710"/>
            <a:chExt cx="1465123" cy="1465123"/>
          </a:xfrm>
        </p:grpSpPr>
        <p:sp>
          <p:nvSpPr>
            <p:cNvPr id="7" name=" 3"/>
            <p:cNvSpPr/>
            <p:nvPr/>
          </p:nvSpPr>
          <p:spPr>
            <a:xfrm>
              <a:off x="897264" y="1300710"/>
              <a:ext cx="1465123" cy="1465123"/>
            </a:xfrm>
            <a:prstGeom prst="gear9">
              <a:avLst/>
            </a:pr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 4"/>
            <p:cNvSpPr/>
            <p:nvPr/>
          </p:nvSpPr>
          <p:spPr>
            <a:xfrm>
              <a:off x="1192511" y="1643577"/>
              <a:ext cx="874629" cy="753991"/>
            </a:xfrm>
            <a:prstGeom prst="rect">
              <a:avLst/>
            </a:prstGeom>
          </p:spPr>
          <p:style>
            <a:lnRef idx="0">
              <a:scrgbClr r="0" g="0" b="0"/>
            </a:lnRef>
            <a:fillRef idx="0">
              <a:scrgbClr r="0" g="0" b="0"/>
            </a:fillRef>
            <a:effectRef idx="0">
              <a:scrgbClr r="0" g="0" b="0"/>
            </a:effectRef>
            <a:fontRef idx="minor">
              <a:schemeClr val="lt1"/>
            </a:fontRef>
          </p:style>
          <p:txBody>
            <a:bodyPr lIns="15240" tIns="15240" rIns="15240" bIns="15240" spcCol="1270" anchor="ctr"/>
            <a:lstStyle/>
            <a:p>
              <a:pPr algn="ctr" defTabSz="533400">
                <a:lnSpc>
                  <a:spcPct val="90000"/>
                </a:lnSpc>
                <a:spcAft>
                  <a:spcPct val="35000"/>
                </a:spcAft>
                <a:defRPr/>
              </a:pPr>
              <a:r>
                <a:rPr lang="es-CO" sz="1200" b="1" dirty="0"/>
                <a:t>Coproducción de Material y piezas </a:t>
              </a:r>
              <a:r>
                <a:rPr lang="es-CO" sz="1200" b="1" dirty="0" err="1"/>
                <a:t>educomunicativas</a:t>
              </a:r>
              <a:r>
                <a:rPr lang="es-CO" sz="1200" b="1" dirty="0"/>
                <a:t> para le </a:t>
              </a:r>
              <a:r>
                <a:rPr lang="es-CO" sz="1200" b="1" dirty="0" smtClean="0"/>
                <a:t>Gestión </a:t>
              </a:r>
              <a:r>
                <a:rPr lang="es-CO" sz="1200" b="1" dirty="0"/>
                <a:t>del Riesgo</a:t>
              </a:r>
            </a:p>
          </p:txBody>
        </p:sp>
      </p:grpSp>
      <p:sp>
        <p:nvSpPr>
          <p:cNvPr id="9" name="6 Flecha circular"/>
          <p:cNvSpPr/>
          <p:nvPr/>
        </p:nvSpPr>
        <p:spPr>
          <a:xfrm>
            <a:off x="6228184" y="965188"/>
            <a:ext cx="2628900" cy="2808312"/>
          </a:xfrm>
          <a:prstGeom prst="circularArrow">
            <a:avLst>
              <a:gd name="adj1" fmla="val 4878"/>
              <a:gd name="adj2" fmla="val 312630"/>
              <a:gd name="adj3" fmla="val 2995777"/>
              <a:gd name="adj4" fmla="val 15434215"/>
              <a:gd name="adj5" fmla="val 7144"/>
            </a:avLst>
          </a:prstGeom>
          <a:solidFill>
            <a:schemeClr val="tx1"/>
          </a:solidFill>
          <a:ln w="98425">
            <a:solidFill>
              <a:schemeClr val="tx1"/>
            </a:solid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0" name="7 CuadroTexto"/>
          <p:cNvSpPr txBox="1">
            <a:spLocks noChangeArrowheads="1"/>
          </p:cNvSpPr>
          <p:nvPr/>
        </p:nvSpPr>
        <p:spPr bwMode="auto">
          <a:xfrm>
            <a:off x="672573" y="6263811"/>
            <a:ext cx="356393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CO" altLang="es-CO" sz="2000" b="1" dirty="0" smtClean="0">
                <a:solidFill>
                  <a:schemeClr val="bg1"/>
                </a:solidFill>
                <a:latin typeface="+mn-lt"/>
                <a:cs typeface="Arial" panose="020B0604020202020204" pitchFamily="34" charset="0"/>
              </a:rPr>
              <a:t>Un engranaje  sinérgico….</a:t>
            </a:r>
            <a:endParaRPr lang="es-CO" altLang="es-CO" sz="2000" b="1" dirty="0">
              <a:solidFill>
                <a:schemeClr val="bg1"/>
              </a:solidFill>
              <a:latin typeface="+mn-lt"/>
              <a:cs typeface="Arial" panose="020B0604020202020204" pitchFamily="34" charset="0"/>
            </a:endParaRPr>
          </a:p>
        </p:txBody>
      </p:sp>
      <p:pic>
        <p:nvPicPr>
          <p:cNvPr id="12" name="Imagen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59423" y="692696"/>
            <a:ext cx="1944216" cy="293121"/>
          </a:xfrm>
          <a:prstGeom prst="rect">
            <a:avLst/>
          </a:prstGeom>
        </p:spPr>
      </p:pic>
    </p:spTree>
    <p:extLst>
      <p:ext uri="{BB962C8B-B14F-4D97-AF65-F5344CB8AC3E}">
        <p14:creationId xmlns:p14="http://schemas.microsoft.com/office/powerpoint/2010/main" val="20311718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39552" y="1519039"/>
            <a:ext cx="8104818" cy="5078313"/>
          </a:xfrm>
          <a:prstGeom prst="rect">
            <a:avLst/>
          </a:prstGeom>
        </p:spPr>
        <p:txBody>
          <a:bodyPr wrap="square">
            <a:spAutoFit/>
          </a:bodyPr>
          <a:lstStyle/>
          <a:p>
            <a:pPr algn="just"/>
            <a:r>
              <a:rPr lang="es-CO" dirty="0" smtClean="0">
                <a:cs typeface="Arial" panose="020B0604020202020204" pitchFamily="34" charset="0"/>
              </a:rPr>
              <a:t>Uno </a:t>
            </a:r>
            <a:r>
              <a:rPr lang="es-CO" dirty="0">
                <a:cs typeface="Arial" panose="020B0604020202020204" pitchFamily="34" charset="0"/>
              </a:rPr>
              <a:t>de los cambios más importantes </a:t>
            </a:r>
            <a:r>
              <a:rPr lang="es-CO" dirty="0" smtClean="0">
                <a:cs typeface="Arial" panose="020B0604020202020204" pitchFamily="34" charset="0"/>
              </a:rPr>
              <a:t>del </a:t>
            </a:r>
            <a:r>
              <a:rPr lang="es-CO" b="1" dirty="0" smtClean="0">
                <a:cs typeface="Arial" panose="020B0604020202020204" pitchFamily="34" charset="0"/>
              </a:rPr>
              <a:t>Marco </a:t>
            </a:r>
            <a:r>
              <a:rPr lang="es-CO" b="1" dirty="0">
                <a:cs typeface="Arial" panose="020B0604020202020204" pitchFamily="34" charset="0"/>
              </a:rPr>
              <a:t>de Sendai para la Reducción del Riesgo de Desastres 2015-2030</a:t>
            </a:r>
            <a:r>
              <a:rPr lang="es-CO" dirty="0">
                <a:cs typeface="Arial" panose="020B0604020202020204" pitchFamily="34" charset="0"/>
              </a:rPr>
              <a:t> </a:t>
            </a:r>
            <a:r>
              <a:rPr lang="es-CO" dirty="0" smtClean="0">
                <a:cs typeface="Arial" panose="020B0604020202020204" pitchFamily="34" charset="0"/>
              </a:rPr>
              <a:t>es </a:t>
            </a:r>
            <a:r>
              <a:rPr lang="es-CO" dirty="0">
                <a:cs typeface="Arial" panose="020B0604020202020204" pitchFamily="34" charset="0"/>
              </a:rPr>
              <a:t>el marcado énfasis puesto en </a:t>
            </a:r>
            <a:r>
              <a:rPr lang="es-CO" b="1" i="1" dirty="0">
                <a:cs typeface="Arial" panose="020B0604020202020204" pitchFamily="34" charset="0"/>
              </a:rPr>
              <a:t>la gestión del riesgo </a:t>
            </a:r>
            <a:r>
              <a:rPr lang="es-CO" dirty="0">
                <a:cs typeface="Arial" panose="020B0604020202020204" pitchFamily="34" charset="0"/>
              </a:rPr>
              <a:t>en lugar d</a:t>
            </a:r>
            <a:r>
              <a:rPr lang="es-CO" i="1" dirty="0">
                <a:cs typeface="Arial" panose="020B0604020202020204" pitchFamily="34" charset="0"/>
              </a:rPr>
              <a:t>e </a:t>
            </a:r>
            <a:r>
              <a:rPr lang="es-CO" i="1" dirty="0" smtClean="0">
                <a:cs typeface="Arial" panose="020B0604020202020204" pitchFamily="34" charset="0"/>
              </a:rPr>
              <a:t> </a:t>
            </a:r>
            <a:r>
              <a:rPr lang="es-CO" b="1" i="1" dirty="0">
                <a:cs typeface="Arial" panose="020B0604020202020204" pitchFamily="34" charset="0"/>
              </a:rPr>
              <a:t>la gestión de </a:t>
            </a:r>
            <a:r>
              <a:rPr lang="es-CO" b="1" i="1" dirty="0" smtClean="0">
                <a:cs typeface="Arial" panose="020B0604020202020204" pitchFamily="34" charset="0"/>
              </a:rPr>
              <a:t>desastres</a:t>
            </a:r>
            <a:endParaRPr lang="es-CO" i="1" dirty="0">
              <a:cs typeface="Arial" panose="020B0604020202020204" pitchFamily="34" charset="0"/>
            </a:endParaRPr>
          </a:p>
          <a:p>
            <a:pPr algn="just"/>
            <a:endParaRPr lang="es-CO" i="1" dirty="0">
              <a:cs typeface="Arial" panose="020B0604020202020204" pitchFamily="34" charset="0"/>
            </a:endParaRPr>
          </a:p>
          <a:p>
            <a:pPr algn="just"/>
            <a:r>
              <a:rPr lang="es-CO" dirty="0" smtClean="0">
                <a:cs typeface="Arial" panose="020B0604020202020204" pitchFamily="34" charset="0"/>
              </a:rPr>
              <a:t>En ese Marco se </a:t>
            </a:r>
            <a:r>
              <a:rPr lang="es-CO" dirty="0">
                <a:cs typeface="Arial" panose="020B0604020202020204" pitchFamily="34" charset="0"/>
              </a:rPr>
              <a:t>reconoce la importancia de promover la incorporación de los conocimientos sobre el riesgo de </a:t>
            </a:r>
            <a:r>
              <a:rPr lang="es-CO" dirty="0" smtClean="0">
                <a:cs typeface="Arial" panose="020B0604020202020204" pitchFamily="34" charset="0"/>
              </a:rPr>
              <a:t>desastres desde la </a:t>
            </a:r>
            <a:r>
              <a:rPr lang="es-CO" b="1" i="1" dirty="0" smtClean="0">
                <a:cs typeface="Arial" panose="020B0604020202020204" pitchFamily="34" charset="0"/>
              </a:rPr>
              <a:t>educación</a:t>
            </a:r>
            <a:r>
              <a:rPr lang="es-CO" dirty="0" smtClean="0">
                <a:cs typeface="Arial" panose="020B0604020202020204" pitchFamily="34" charset="0"/>
              </a:rPr>
              <a:t>, tanto en </a:t>
            </a:r>
            <a:r>
              <a:rPr lang="es-CO" dirty="0">
                <a:cs typeface="Arial" panose="020B0604020202020204" pitchFamily="34" charset="0"/>
              </a:rPr>
              <a:t>la educación académica y no académica, en la educación cívica a todos los niveles y en la educación y formación </a:t>
            </a:r>
            <a:r>
              <a:rPr lang="es-CO" dirty="0" smtClean="0">
                <a:cs typeface="Arial" panose="020B0604020202020204" pitchFamily="34" charset="0"/>
              </a:rPr>
              <a:t>profesional </a:t>
            </a:r>
            <a:r>
              <a:rPr lang="es-CO" i="1" dirty="0" smtClean="0">
                <a:cs typeface="Arial" panose="020B0604020202020204" pitchFamily="34" charset="0"/>
              </a:rPr>
              <a:t>con </a:t>
            </a:r>
            <a:r>
              <a:rPr lang="es-CO" b="1" i="1" dirty="0">
                <a:cs typeface="Arial" panose="020B0604020202020204" pitchFamily="34" charset="0"/>
              </a:rPr>
              <a:t>un objetivo centrado en evitar que se produzcan nuevos riesgos, la reducción del riesgo existente y reforzar la </a:t>
            </a:r>
            <a:r>
              <a:rPr lang="es-CO" b="1" i="1" dirty="0" smtClean="0">
                <a:cs typeface="Arial" panose="020B0604020202020204" pitchFamily="34" charset="0"/>
              </a:rPr>
              <a:t>resiliencia.</a:t>
            </a:r>
            <a:endParaRPr lang="es-CO" dirty="0" smtClean="0">
              <a:cs typeface="Arial" panose="020B0604020202020204" pitchFamily="34" charset="0"/>
            </a:endParaRPr>
          </a:p>
          <a:p>
            <a:pPr algn="just"/>
            <a:endParaRPr lang="es-CO" dirty="0" smtClean="0">
              <a:cs typeface="Arial" panose="020B0604020202020204" pitchFamily="34" charset="0"/>
            </a:endParaRPr>
          </a:p>
          <a:p>
            <a:pPr algn="just" fontAlgn="base"/>
            <a:r>
              <a:rPr lang="es-CO" dirty="0" smtClean="0">
                <a:cs typeface="Arial" panose="020B0604020202020204" pitchFamily="34" charset="0"/>
              </a:rPr>
              <a:t>Y es aquí donde este gran esfuerzo Institucional se conjuga bajo una estrategia para la Reducción del Riesgo de Desastres con niños, niñas y jóvenes que habitan en zonas de amenaza o en riesgo volcánico en Colombia, trabajando sinergias desde la ASCG y de GR para </a:t>
            </a:r>
            <a:r>
              <a:rPr lang="es-CO" dirty="0">
                <a:cs typeface="Arial" panose="020B0604020202020204" pitchFamily="34" charset="0"/>
              </a:rPr>
              <a:t>fortalecer la educación y comunicación social </a:t>
            </a:r>
            <a:r>
              <a:rPr lang="es-CO" dirty="0" smtClean="0">
                <a:cs typeface="Arial" panose="020B0604020202020204" pitchFamily="34" charset="0"/>
              </a:rPr>
              <a:t>en GRD con </a:t>
            </a:r>
            <a:r>
              <a:rPr lang="es-CO" dirty="0">
                <a:cs typeface="Arial" panose="020B0604020202020204" pitchFamily="34" charset="0"/>
              </a:rPr>
              <a:t>enfoque diferencial, </a:t>
            </a:r>
            <a:r>
              <a:rPr lang="es-CO" dirty="0" smtClean="0">
                <a:cs typeface="Arial" panose="020B0604020202020204" pitchFamily="34" charset="0"/>
              </a:rPr>
              <a:t>desde </a:t>
            </a:r>
            <a:r>
              <a:rPr lang="es-CO" dirty="0">
                <a:cs typeface="Arial" panose="020B0604020202020204" pitchFamily="34" charset="0"/>
              </a:rPr>
              <a:t>diversidad </a:t>
            </a:r>
            <a:r>
              <a:rPr lang="es-CO" dirty="0" err="1" smtClean="0">
                <a:cs typeface="Arial" panose="020B0604020202020204" pitchFamily="34" charset="0"/>
              </a:rPr>
              <a:t>etnocultural</a:t>
            </a:r>
            <a:r>
              <a:rPr lang="es-CO" dirty="0" smtClean="0">
                <a:cs typeface="Arial" panose="020B0604020202020204" pitchFamily="34" charset="0"/>
              </a:rPr>
              <a:t> </a:t>
            </a:r>
            <a:r>
              <a:rPr lang="es-CO" dirty="0">
                <a:cs typeface="Arial" panose="020B0604020202020204" pitchFamily="34" charset="0"/>
              </a:rPr>
              <a:t>y de </a:t>
            </a:r>
            <a:r>
              <a:rPr lang="es-CO" dirty="0" smtClean="0">
                <a:cs typeface="Arial" panose="020B0604020202020204" pitchFamily="34" charset="0"/>
              </a:rPr>
              <a:t>género, para tener comunidades mejor preparadas desde el conocimiento y territorios más </a:t>
            </a:r>
            <a:r>
              <a:rPr lang="es-CO" dirty="0" err="1" smtClean="0">
                <a:cs typeface="Arial" panose="020B0604020202020204" pitchFamily="34" charset="0"/>
              </a:rPr>
              <a:t>resilientes</a:t>
            </a:r>
            <a:r>
              <a:rPr lang="es-CO" dirty="0" smtClean="0">
                <a:cs typeface="Arial" panose="020B0604020202020204" pitchFamily="34" charset="0"/>
              </a:rPr>
              <a:t>. Todo lo anterior en armonía con las metas trazadas desde el </a:t>
            </a:r>
            <a:r>
              <a:rPr lang="es-CO" b="1" dirty="0" smtClean="0">
                <a:cs typeface="Arial" panose="020B0604020202020204" pitchFamily="34" charset="0"/>
              </a:rPr>
              <a:t>Plan Nacional de Gestión del Riesgo de Desastres en Colombia 2015-2025.</a:t>
            </a:r>
          </a:p>
        </p:txBody>
      </p:sp>
      <p:sp>
        <p:nvSpPr>
          <p:cNvPr id="5" name="1 Título"/>
          <p:cNvSpPr>
            <a:spLocks noGrp="1"/>
          </p:cNvSpPr>
          <p:nvPr>
            <p:ph type="title"/>
          </p:nvPr>
        </p:nvSpPr>
        <p:spPr>
          <a:xfrm>
            <a:off x="1475656" y="202630"/>
            <a:ext cx="7668344" cy="346050"/>
          </a:xfrm>
        </p:spPr>
        <p:txBody>
          <a:bodyPr/>
          <a:lstStyle/>
          <a:p>
            <a:r>
              <a:rPr lang="en-US" sz="1500" i="1" dirty="0" smtClean="0"/>
              <a:t>BIENAL NACIONAL DE </a:t>
            </a:r>
            <a:r>
              <a:rPr lang="en-US" sz="1500" i="1" dirty="0"/>
              <a:t>NIÑOS, NIÑAS Y JÓVENES QUE VIVEN EN ZONAS DE RIESGO VOLCÁNICO</a:t>
            </a:r>
            <a:endParaRPr lang="es-CO" sz="1500" dirty="0"/>
          </a:p>
        </p:txBody>
      </p:sp>
      <p:sp>
        <p:nvSpPr>
          <p:cNvPr id="8" name="4 CuadroTexto"/>
          <p:cNvSpPr txBox="1">
            <a:spLocks noChangeArrowheads="1"/>
          </p:cNvSpPr>
          <p:nvPr/>
        </p:nvSpPr>
        <p:spPr bwMode="auto">
          <a:xfrm>
            <a:off x="7020271" y="1013335"/>
            <a:ext cx="16240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CO" altLang="es-CO" sz="2000" b="1" dirty="0" smtClean="0">
                <a:latin typeface="+mj-lt"/>
                <a:cs typeface="Arial" panose="020B0604020202020204" pitchFamily="34" charset="0"/>
              </a:rPr>
              <a:t>Conclusiones</a:t>
            </a:r>
            <a:endParaRPr lang="es-ES" altLang="es-CO" sz="2000" b="1" dirty="0">
              <a:latin typeface="+mj-lt"/>
              <a:cs typeface="Arial" panose="020B0604020202020204" pitchFamily="34" charset="0"/>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9423" y="692696"/>
            <a:ext cx="1944216" cy="293121"/>
          </a:xfrm>
          <a:prstGeom prst="rect">
            <a:avLst/>
          </a:prstGeom>
        </p:spPr>
      </p:pic>
    </p:spTree>
    <p:extLst>
      <p:ext uri="{BB962C8B-B14F-4D97-AF65-F5344CB8AC3E}">
        <p14:creationId xmlns:p14="http://schemas.microsoft.com/office/powerpoint/2010/main" val="42392097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75656" y="202630"/>
            <a:ext cx="7668344" cy="346050"/>
          </a:xfrm>
        </p:spPr>
        <p:txBody>
          <a:bodyPr/>
          <a:lstStyle/>
          <a:p>
            <a:r>
              <a:rPr lang="en-US" sz="1500" i="1" dirty="0" smtClean="0"/>
              <a:t>BIENAL NACIONAL DE </a:t>
            </a:r>
            <a:r>
              <a:rPr lang="en-US" sz="1500" i="1" dirty="0"/>
              <a:t>NIÑOS, NIÑAS Y JÓVENES QUE VIVEN EN ZONAS DE RIESGO VOLCÁNICO</a:t>
            </a:r>
            <a:endParaRPr lang="es-CO" sz="1500" dirty="0"/>
          </a:p>
        </p:txBody>
      </p:sp>
      <p:pic>
        <p:nvPicPr>
          <p:cNvPr id="5" name="4 Marcador de contenido" descr="plat eng logo.jpg"/>
          <p:cNvPicPr>
            <a:picLocks noGrp="1" noChangeAspect="1"/>
          </p:cNvPicPr>
          <p:nvPr>
            <p:ph idx="1"/>
          </p:nvPr>
        </p:nvPicPr>
        <p:blipFill>
          <a:blip r:embed="rId2" cstate="print"/>
          <a:stretch>
            <a:fillRect/>
          </a:stretch>
        </p:blipFill>
        <p:spPr>
          <a:xfrm>
            <a:off x="323528" y="116632"/>
            <a:ext cx="1295124" cy="1040979"/>
          </a:xfrm>
        </p:spPr>
      </p:pic>
      <p:sp>
        <p:nvSpPr>
          <p:cNvPr id="4" name="2 CuadroTexto"/>
          <p:cNvSpPr txBox="1">
            <a:spLocks noChangeArrowheads="1"/>
          </p:cNvSpPr>
          <p:nvPr/>
        </p:nvSpPr>
        <p:spPr bwMode="auto">
          <a:xfrm>
            <a:off x="5724128" y="1340768"/>
            <a:ext cx="306861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CO" altLang="es-CO" sz="2000" b="1" dirty="0" smtClean="0">
                <a:latin typeface="+mn-lt"/>
                <a:cs typeface="Arial" panose="020B0604020202020204" pitchFamily="34" charset="0"/>
              </a:rPr>
              <a:t>Quinta Bienal Nacional:</a:t>
            </a:r>
            <a:endParaRPr lang="es-ES" altLang="es-CO" sz="2000" b="1" dirty="0">
              <a:latin typeface="+mn-lt"/>
              <a:cs typeface="Arial" panose="020B0604020202020204" pitchFamily="34" charset="0"/>
            </a:endParaRPr>
          </a:p>
        </p:txBody>
      </p:sp>
      <p:sp>
        <p:nvSpPr>
          <p:cNvPr id="6" name="4 Rectángulo"/>
          <p:cNvSpPr/>
          <p:nvPr/>
        </p:nvSpPr>
        <p:spPr>
          <a:xfrm>
            <a:off x="5133726" y="1280814"/>
            <a:ext cx="3960812" cy="4968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sz="2000" dirty="0">
              <a:solidFill>
                <a:schemeClr val="tx1"/>
              </a:solidFill>
            </a:endParaRPr>
          </a:p>
        </p:txBody>
      </p:sp>
      <p:grpSp>
        <p:nvGrpSpPr>
          <p:cNvPr id="8" name="59 Grupo"/>
          <p:cNvGrpSpPr>
            <a:grpSpLocks/>
          </p:cNvGrpSpPr>
          <p:nvPr/>
        </p:nvGrpSpPr>
        <p:grpSpPr bwMode="auto">
          <a:xfrm>
            <a:off x="145157" y="1196752"/>
            <a:ext cx="4714875" cy="5330825"/>
            <a:chOff x="179481" y="1071546"/>
            <a:chExt cx="4714873" cy="5330554"/>
          </a:xfrm>
          <a:effectLst>
            <a:outerShdw blurRad="292100" dist="139700" dir="2700000" algn="ctr" rotWithShape="0">
              <a:schemeClr val="tx1">
                <a:alpha val="65000"/>
              </a:schemeClr>
            </a:outerShdw>
          </a:effectLst>
        </p:grpSpPr>
        <p:pic>
          <p:nvPicPr>
            <p:cNvPr id="9" name="Picture 2" descr="D:\My Documents\Academia\Papers aceptados\Machin titan\Articulo comparacion\Colombia y Machin.jpg"/>
            <p:cNvPicPr>
              <a:picLocks noChangeAspect="1" noChangeArrowheads="1"/>
            </p:cNvPicPr>
            <p:nvPr/>
          </p:nvPicPr>
          <p:blipFill>
            <a:blip r:embed="rId3" cstate="print"/>
            <a:srcRect l="-1291" t="-1360" r="48230"/>
            <a:stretch>
              <a:fillRect/>
            </a:stretch>
          </p:blipFill>
          <p:spPr bwMode="auto">
            <a:xfrm>
              <a:off x="179481" y="1071546"/>
              <a:ext cx="4714873" cy="5330554"/>
            </a:xfrm>
            <a:prstGeom prst="rect">
              <a:avLst/>
            </a:prstGeom>
            <a:noFill/>
            <a:ln w="9525">
              <a:noFill/>
              <a:miter lim="800000"/>
              <a:headEnd/>
              <a:tailEnd/>
            </a:ln>
          </p:spPr>
        </p:pic>
        <p:sp>
          <p:nvSpPr>
            <p:cNvPr id="10" name="20 Triángulo isósceles"/>
            <p:cNvSpPr/>
            <p:nvPr/>
          </p:nvSpPr>
          <p:spPr bwMode="auto">
            <a:xfrm>
              <a:off x="3525806" y="2914539"/>
              <a:ext cx="131762" cy="126994"/>
            </a:xfrm>
            <a:prstGeom prst="triangl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1" name="21 Triángulo isósceles"/>
            <p:cNvSpPr/>
            <p:nvPr/>
          </p:nvSpPr>
          <p:spPr bwMode="auto">
            <a:xfrm>
              <a:off x="3422618" y="3105030"/>
              <a:ext cx="131763" cy="126994"/>
            </a:xfrm>
            <a:prstGeom prst="triangl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2" name="22 Triángulo isósceles"/>
            <p:cNvSpPr/>
            <p:nvPr/>
          </p:nvSpPr>
          <p:spPr bwMode="auto">
            <a:xfrm>
              <a:off x="3489293" y="3232023"/>
              <a:ext cx="130175" cy="126994"/>
            </a:xfrm>
            <a:prstGeom prst="triangl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3" name="23 Triángulo isósceles"/>
            <p:cNvSpPr/>
            <p:nvPr/>
          </p:nvSpPr>
          <p:spPr bwMode="auto">
            <a:xfrm>
              <a:off x="3411506" y="3390765"/>
              <a:ext cx="130175" cy="126994"/>
            </a:xfrm>
            <a:prstGeom prst="triangl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4" name="24 Triángulo isósceles"/>
            <p:cNvSpPr/>
            <p:nvPr/>
          </p:nvSpPr>
          <p:spPr bwMode="auto">
            <a:xfrm>
              <a:off x="2959068" y="4578155"/>
              <a:ext cx="130175" cy="126994"/>
            </a:xfrm>
            <a:prstGeom prst="triangl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5" name="25 Triángulo isósceles"/>
            <p:cNvSpPr/>
            <p:nvPr/>
          </p:nvSpPr>
          <p:spPr bwMode="auto">
            <a:xfrm>
              <a:off x="2647918" y="5070255"/>
              <a:ext cx="130175" cy="126994"/>
            </a:xfrm>
            <a:prstGeom prst="triangl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6" name="26 Triángulo isósceles"/>
            <p:cNvSpPr/>
            <p:nvPr/>
          </p:nvSpPr>
          <p:spPr bwMode="auto">
            <a:xfrm>
              <a:off x="2516156" y="5294081"/>
              <a:ext cx="131762" cy="126994"/>
            </a:xfrm>
            <a:prstGeom prst="triangl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7" name="27 Triángulo isósceles"/>
            <p:cNvSpPr/>
            <p:nvPr/>
          </p:nvSpPr>
          <p:spPr bwMode="auto">
            <a:xfrm>
              <a:off x="2112931" y="5775069"/>
              <a:ext cx="131762" cy="126994"/>
            </a:xfrm>
            <a:prstGeom prst="triangl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8" name="28 Triángulo isósceles"/>
            <p:cNvSpPr/>
            <p:nvPr/>
          </p:nvSpPr>
          <p:spPr bwMode="auto">
            <a:xfrm>
              <a:off x="1743043" y="6013182"/>
              <a:ext cx="130175" cy="126994"/>
            </a:xfrm>
            <a:prstGeom prst="triangl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9" name="29 Triángulo isósceles"/>
            <p:cNvSpPr/>
            <p:nvPr/>
          </p:nvSpPr>
          <p:spPr bwMode="auto">
            <a:xfrm>
              <a:off x="1608106" y="6029056"/>
              <a:ext cx="131762" cy="126994"/>
            </a:xfrm>
            <a:prstGeom prst="triangl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0" name="30 Triángulo isósceles"/>
            <p:cNvSpPr/>
            <p:nvPr/>
          </p:nvSpPr>
          <p:spPr bwMode="auto">
            <a:xfrm>
              <a:off x="1458881" y="6092553"/>
              <a:ext cx="130175" cy="126994"/>
            </a:xfrm>
            <a:prstGeom prst="triangl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31 Triángulo isósceles"/>
            <p:cNvSpPr/>
            <p:nvPr/>
          </p:nvSpPr>
          <p:spPr bwMode="auto">
            <a:xfrm>
              <a:off x="1439831" y="6238595"/>
              <a:ext cx="130175" cy="126994"/>
            </a:xfrm>
            <a:prstGeom prst="triangle">
              <a:avLst/>
            </a:prstGeom>
            <a:solidFill>
              <a:srgbClr val="00B05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nvGrpSpPr>
            <p:cNvPr id="22" name="24 Grupo"/>
            <p:cNvGrpSpPr>
              <a:grpSpLocks/>
            </p:cNvGrpSpPr>
            <p:nvPr/>
          </p:nvGrpSpPr>
          <p:grpSpPr bwMode="auto">
            <a:xfrm>
              <a:off x="1857212" y="6023566"/>
              <a:ext cx="130969" cy="127120"/>
              <a:chOff x="5714554" y="5858346"/>
              <a:chExt cx="142875" cy="142875"/>
            </a:xfrm>
          </p:grpSpPr>
          <p:sp>
            <p:nvSpPr>
              <p:cNvPr id="31" name="22 Elipse"/>
              <p:cNvSpPr/>
              <p:nvPr/>
            </p:nvSpPr>
            <p:spPr>
              <a:xfrm>
                <a:off x="5714697" y="5859164"/>
                <a:ext cx="142009" cy="142733"/>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2" name="23 Elipse"/>
              <p:cNvSpPr/>
              <p:nvPr/>
            </p:nvSpPr>
            <p:spPr>
              <a:xfrm>
                <a:off x="5756260" y="5893063"/>
                <a:ext cx="71005" cy="71367"/>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23" name="25 Grupo"/>
            <p:cNvGrpSpPr>
              <a:grpSpLocks/>
            </p:cNvGrpSpPr>
            <p:nvPr/>
          </p:nvGrpSpPr>
          <p:grpSpPr bwMode="auto">
            <a:xfrm>
              <a:off x="2418922" y="5063106"/>
              <a:ext cx="130969" cy="127120"/>
              <a:chOff x="5714881" y="5857240"/>
              <a:chExt cx="142875" cy="142875"/>
            </a:xfrm>
          </p:grpSpPr>
          <p:sp>
            <p:nvSpPr>
              <p:cNvPr id="29" name="39 Elipse"/>
              <p:cNvSpPr/>
              <p:nvPr/>
            </p:nvSpPr>
            <p:spPr>
              <a:xfrm>
                <a:off x="5715313" y="5851001"/>
                <a:ext cx="142009" cy="149870"/>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0" name="40 Elipse"/>
              <p:cNvSpPr/>
              <p:nvPr/>
            </p:nvSpPr>
            <p:spPr>
              <a:xfrm>
                <a:off x="5756877" y="5890253"/>
                <a:ext cx="71005" cy="71367"/>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grpSp>
          <p:nvGrpSpPr>
            <p:cNvPr id="24" name="28 Grupo"/>
            <p:cNvGrpSpPr>
              <a:grpSpLocks/>
            </p:cNvGrpSpPr>
            <p:nvPr/>
          </p:nvGrpSpPr>
          <p:grpSpPr bwMode="auto">
            <a:xfrm>
              <a:off x="3297867" y="2944444"/>
              <a:ext cx="130969" cy="127120"/>
              <a:chOff x="5714543" y="5857114"/>
              <a:chExt cx="142875" cy="142875"/>
            </a:xfrm>
          </p:grpSpPr>
          <p:sp>
            <p:nvSpPr>
              <p:cNvPr id="27" name="37 Elipse"/>
              <p:cNvSpPr/>
              <p:nvPr/>
            </p:nvSpPr>
            <p:spPr>
              <a:xfrm>
                <a:off x="5713822" y="5857403"/>
                <a:ext cx="143740" cy="142733"/>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8" name="38 Elipse"/>
              <p:cNvSpPr/>
              <p:nvPr/>
            </p:nvSpPr>
            <p:spPr>
              <a:xfrm>
                <a:off x="5755385" y="5891301"/>
                <a:ext cx="71004" cy="71367"/>
              </a:xfrm>
              <a:prstGeom prst="ellipse">
                <a:avLst/>
              </a:prstGeom>
              <a:solidFill>
                <a:schemeClr val="tx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25" name="35 Elipse"/>
            <p:cNvSpPr/>
            <p:nvPr/>
          </p:nvSpPr>
          <p:spPr bwMode="auto">
            <a:xfrm>
              <a:off x="4489417" y="3281234"/>
              <a:ext cx="131763" cy="126994"/>
            </a:xfrm>
            <a:prstGeom prst="ellipse">
              <a:avLst/>
            </a:prstGeom>
            <a:solidFill>
              <a:srgbClr val="99FF33"/>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6" name="36 Triángulo isósceles"/>
            <p:cNvSpPr/>
            <p:nvPr/>
          </p:nvSpPr>
          <p:spPr bwMode="auto">
            <a:xfrm>
              <a:off x="3489293" y="3051057"/>
              <a:ext cx="130175" cy="126994"/>
            </a:xfrm>
            <a:prstGeom prst="triangle">
              <a:avLst/>
            </a:prstGeom>
            <a:solidFill>
              <a:srgbClr val="FF00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sp>
        <p:nvSpPr>
          <p:cNvPr id="33" name="43 Elipse"/>
          <p:cNvSpPr/>
          <p:nvPr/>
        </p:nvSpPr>
        <p:spPr>
          <a:xfrm rot="19560000">
            <a:off x="1220810" y="6071096"/>
            <a:ext cx="1236662" cy="357187"/>
          </a:xfrm>
          <a:prstGeom prst="ellipse">
            <a:avLst/>
          </a:prstGeom>
          <a:solidFill>
            <a:srgbClr val="FF9999">
              <a:alpha val="40000"/>
            </a:srgbClr>
          </a:solidFill>
          <a:ln>
            <a:solidFill>
              <a:schemeClr val="tx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000">
              <a:solidFill>
                <a:schemeClr val="tx1"/>
              </a:solidFill>
            </a:endParaRPr>
          </a:p>
        </p:txBody>
      </p:sp>
      <p:sp>
        <p:nvSpPr>
          <p:cNvPr id="34" name="44 Elipse"/>
          <p:cNvSpPr/>
          <p:nvPr/>
        </p:nvSpPr>
        <p:spPr>
          <a:xfrm rot="18180000">
            <a:off x="2195085" y="5015028"/>
            <a:ext cx="1200150" cy="349250"/>
          </a:xfrm>
          <a:prstGeom prst="ellipse">
            <a:avLst/>
          </a:prstGeom>
          <a:solidFill>
            <a:srgbClr val="FF9999">
              <a:alpha val="40000"/>
            </a:srgbClr>
          </a:solidFill>
          <a:ln>
            <a:solidFill>
              <a:schemeClr val="tx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000">
              <a:solidFill>
                <a:schemeClr val="tx1"/>
              </a:solidFill>
            </a:endParaRPr>
          </a:p>
        </p:txBody>
      </p:sp>
      <p:sp>
        <p:nvSpPr>
          <p:cNvPr id="35" name="45 Elipse"/>
          <p:cNvSpPr/>
          <p:nvPr/>
        </p:nvSpPr>
        <p:spPr>
          <a:xfrm rot="17220000">
            <a:off x="3017169" y="3152061"/>
            <a:ext cx="1001712" cy="357187"/>
          </a:xfrm>
          <a:prstGeom prst="ellipse">
            <a:avLst/>
          </a:prstGeom>
          <a:solidFill>
            <a:srgbClr val="FF9999">
              <a:alpha val="40000"/>
            </a:srgbClr>
          </a:solidFill>
          <a:ln>
            <a:solidFill>
              <a:schemeClr val="tx1">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2000">
              <a:solidFill>
                <a:schemeClr val="tx1"/>
              </a:solidFill>
            </a:endParaRPr>
          </a:p>
        </p:txBody>
      </p:sp>
      <p:sp>
        <p:nvSpPr>
          <p:cNvPr id="36" name="50 CuadroTexto"/>
          <p:cNvSpPr txBox="1">
            <a:spLocks noChangeArrowheads="1"/>
          </p:cNvSpPr>
          <p:nvPr/>
        </p:nvSpPr>
        <p:spPr bwMode="auto">
          <a:xfrm>
            <a:off x="5148064" y="2628780"/>
            <a:ext cx="16783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CO" altLang="es-CO" sz="2000" b="1" dirty="0" smtClean="0">
                <a:latin typeface="+mn-lt"/>
                <a:cs typeface="Arial" panose="020B0604020202020204" pitchFamily="34" charset="0"/>
              </a:rPr>
              <a:t>¿Dónde?</a:t>
            </a:r>
            <a:endParaRPr lang="es-ES" altLang="es-CO" sz="2000" b="1" dirty="0">
              <a:latin typeface="+mn-lt"/>
              <a:cs typeface="Arial" panose="020B0604020202020204" pitchFamily="34" charset="0"/>
            </a:endParaRPr>
          </a:p>
        </p:txBody>
      </p:sp>
      <p:sp>
        <p:nvSpPr>
          <p:cNvPr id="37" name="51 CuadroTexto"/>
          <p:cNvSpPr txBox="1">
            <a:spLocks noChangeArrowheads="1"/>
          </p:cNvSpPr>
          <p:nvPr/>
        </p:nvSpPr>
        <p:spPr bwMode="auto">
          <a:xfrm>
            <a:off x="6416096" y="5837202"/>
            <a:ext cx="21883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defRPr/>
            </a:pPr>
            <a:r>
              <a:rPr lang="es-CO" sz="2000" b="1" dirty="0" smtClean="0">
                <a:latin typeface="+mn-lt"/>
              </a:rPr>
              <a:t>¿El reto? </a:t>
            </a:r>
            <a:endParaRPr lang="es-ES" sz="2000" b="1" dirty="0" smtClean="0">
              <a:latin typeface="+mn-lt"/>
            </a:endParaRPr>
          </a:p>
        </p:txBody>
      </p:sp>
      <p:sp>
        <p:nvSpPr>
          <p:cNvPr id="38" name="50 CuadroTexto"/>
          <p:cNvSpPr txBox="1">
            <a:spLocks noChangeArrowheads="1"/>
          </p:cNvSpPr>
          <p:nvPr/>
        </p:nvSpPr>
        <p:spPr bwMode="auto">
          <a:xfrm>
            <a:off x="5435922" y="2956882"/>
            <a:ext cx="33845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CO" altLang="es-CO" sz="2000" dirty="0" smtClean="0">
                <a:latin typeface="+mn-lt"/>
                <a:cs typeface="Arial" panose="020B0604020202020204" pitchFamily="34" charset="0"/>
              </a:rPr>
              <a:t> Zona norte de </a:t>
            </a:r>
            <a:r>
              <a:rPr lang="es-CO" altLang="es-CO" sz="2000" dirty="0">
                <a:latin typeface="+mn-lt"/>
                <a:cs typeface="Arial" panose="020B0604020202020204" pitchFamily="34" charset="0"/>
              </a:rPr>
              <a:t>C</a:t>
            </a:r>
            <a:r>
              <a:rPr lang="es-CO" altLang="es-CO" sz="2000" dirty="0" smtClean="0">
                <a:latin typeface="+mn-lt"/>
                <a:cs typeface="Arial" panose="020B0604020202020204" pitchFamily="34" charset="0"/>
              </a:rPr>
              <a:t>olombia</a:t>
            </a:r>
            <a:endParaRPr lang="es-ES" altLang="es-CO" sz="2000" dirty="0">
              <a:latin typeface="+mn-lt"/>
              <a:cs typeface="Arial" panose="020B0604020202020204" pitchFamily="34" charset="0"/>
            </a:endParaRPr>
          </a:p>
        </p:txBody>
      </p:sp>
      <p:sp>
        <p:nvSpPr>
          <p:cNvPr id="39" name="50 CuadroTexto"/>
          <p:cNvSpPr txBox="1">
            <a:spLocks noChangeArrowheads="1"/>
          </p:cNvSpPr>
          <p:nvPr/>
        </p:nvSpPr>
        <p:spPr bwMode="auto">
          <a:xfrm>
            <a:off x="6096540" y="3612594"/>
            <a:ext cx="17494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spcBef>
                <a:spcPct val="50000"/>
              </a:spcBef>
              <a:buFontTx/>
              <a:buNone/>
              <a:defRPr b="1">
                <a:latin typeface="+mj-lt"/>
                <a:cs typeface="Arial" panose="020B060402020202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sz="2000">
                <a:latin typeface="Calibri" panose="020F0502020204030204" pitchFamily="34" charset="0"/>
              </a:defRPr>
            </a:lvl4pPr>
            <a:lvl5pPr marL="2057400" indent="-228600">
              <a:spcBef>
                <a:spcPct val="20000"/>
              </a:spcBef>
              <a:buFont typeface="Arial" panose="020B0604020202020204" pitchFamily="34" charset="0"/>
              <a:buChar char="»"/>
              <a:defRPr sz="2000">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latin typeface="Calibri" panose="020F0502020204030204" pitchFamily="34" charset="0"/>
              </a:defRPr>
            </a:lvl9pPr>
          </a:lstStyle>
          <a:p>
            <a:r>
              <a:rPr lang="es-CO" altLang="es-CO" sz="2000" dirty="0" smtClean="0">
                <a:latin typeface="+mn-lt"/>
              </a:rPr>
              <a:t>¿Cuándo?</a:t>
            </a:r>
            <a:endParaRPr lang="es-ES" altLang="es-CO" sz="2000" dirty="0">
              <a:latin typeface="+mn-lt"/>
            </a:endParaRPr>
          </a:p>
        </p:txBody>
      </p:sp>
      <p:sp>
        <p:nvSpPr>
          <p:cNvPr id="40" name="50 CuadroTexto"/>
          <p:cNvSpPr txBox="1">
            <a:spLocks noChangeArrowheads="1"/>
          </p:cNvSpPr>
          <p:nvPr/>
        </p:nvSpPr>
        <p:spPr bwMode="auto">
          <a:xfrm>
            <a:off x="6083498" y="3892986"/>
            <a:ext cx="25209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CO" altLang="es-CO" sz="2000" dirty="0" smtClean="0">
                <a:latin typeface="+mn-lt"/>
                <a:cs typeface="Arial" panose="020B0604020202020204" pitchFamily="34" charset="0"/>
              </a:rPr>
              <a:t>     Noviembre de 2019</a:t>
            </a:r>
            <a:endParaRPr lang="es-ES" altLang="es-CO" sz="2000" dirty="0">
              <a:latin typeface="+mn-lt"/>
              <a:cs typeface="Arial" panose="020B0604020202020204" pitchFamily="34" charset="0"/>
            </a:endParaRPr>
          </a:p>
        </p:txBody>
      </p:sp>
      <p:sp>
        <p:nvSpPr>
          <p:cNvPr id="41" name="50 CuadroTexto"/>
          <p:cNvSpPr txBox="1">
            <a:spLocks noChangeArrowheads="1"/>
          </p:cNvSpPr>
          <p:nvPr/>
        </p:nvSpPr>
        <p:spPr bwMode="auto">
          <a:xfrm>
            <a:off x="5148064" y="4685074"/>
            <a:ext cx="18886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CO" altLang="es-CO" sz="2000" b="1" dirty="0" smtClean="0">
                <a:latin typeface="+mn-lt"/>
                <a:cs typeface="Arial" panose="020B0604020202020204" pitchFamily="34" charset="0"/>
              </a:rPr>
              <a:t>Coordinación:</a:t>
            </a:r>
            <a:endParaRPr lang="es-ES" altLang="es-CO" sz="2000" b="1" dirty="0">
              <a:latin typeface="+mn-lt"/>
              <a:cs typeface="Arial" panose="020B0604020202020204" pitchFamily="34" charset="0"/>
            </a:endParaRPr>
          </a:p>
        </p:txBody>
      </p:sp>
      <p:sp>
        <p:nvSpPr>
          <p:cNvPr id="42" name="50 CuadroTexto"/>
          <p:cNvSpPr txBox="1">
            <a:spLocks noChangeArrowheads="1"/>
          </p:cNvSpPr>
          <p:nvPr/>
        </p:nvSpPr>
        <p:spPr bwMode="auto">
          <a:xfrm>
            <a:off x="5148064" y="4953362"/>
            <a:ext cx="31656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CO" altLang="es-CO" sz="2000" dirty="0" smtClean="0">
                <a:latin typeface="+mn-lt"/>
                <a:cs typeface="Arial" panose="020B0604020202020204" pitchFamily="34" charset="0"/>
              </a:rPr>
              <a:t>   Dirección de </a:t>
            </a:r>
            <a:r>
              <a:rPr lang="es-CO" altLang="es-CO" sz="2000" dirty="0" err="1" smtClean="0">
                <a:latin typeface="+mn-lt"/>
                <a:cs typeface="Arial" panose="020B0604020202020204" pitchFamily="34" charset="0"/>
              </a:rPr>
              <a:t>Geoamenazas</a:t>
            </a:r>
            <a:endParaRPr lang="es-ES" altLang="es-CO" sz="2000" dirty="0">
              <a:latin typeface="+mn-lt"/>
              <a:cs typeface="Arial" panose="020B0604020202020204" pitchFamily="34" charset="0"/>
            </a:endParaRPr>
          </a:p>
        </p:txBody>
      </p:sp>
      <p:sp>
        <p:nvSpPr>
          <p:cNvPr id="3" name="Rectángulo 2"/>
          <p:cNvSpPr/>
          <p:nvPr/>
        </p:nvSpPr>
        <p:spPr>
          <a:xfrm>
            <a:off x="5795243" y="6200169"/>
            <a:ext cx="2746265" cy="400110"/>
          </a:xfrm>
          <a:prstGeom prst="rect">
            <a:avLst/>
          </a:prstGeom>
        </p:spPr>
        <p:txBody>
          <a:bodyPr wrap="none">
            <a:spAutoFit/>
          </a:bodyPr>
          <a:lstStyle/>
          <a:p>
            <a:pPr>
              <a:spcBef>
                <a:spcPct val="50000"/>
              </a:spcBef>
              <a:defRPr/>
            </a:pPr>
            <a:r>
              <a:rPr lang="es-CO" sz="2000" b="1" dirty="0" smtClean="0"/>
              <a:t>¡¡¡ p r e p a r a r n o s  !!!</a:t>
            </a:r>
            <a:endParaRPr lang="es-ES" sz="2000" b="1" dirty="0"/>
          </a:p>
        </p:txBody>
      </p:sp>
      <p:sp>
        <p:nvSpPr>
          <p:cNvPr id="43" name="50 CuadroTexto"/>
          <p:cNvSpPr txBox="1">
            <a:spLocks noChangeArrowheads="1"/>
          </p:cNvSpPr>
          <p:nvPr/>
        </p:nvSpPr>
        <p:spPr bwMode="auto">
          <a:xfrm>
            <a:off x="5510786" y="5265263"/>
            <a:ext cx="316567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CO" altLang="es-CO" sz="2000" dirty="0" smtClean="0">
                <a:latin typeface="+mn-lt"/>
                <a:cs typeface="Arial" panose="020B0604020202020204" pitchFamily="34" charset="0"/>
              </a:rPr>
              <a:t>SGC - OVS Manizales</a:t>
            </a:r>
            <a:endParaRPr lang="es-ES" altLang="es-CO" sz="2000" dirty="0">
              <a:latin typeface="+mn-lt"/>
              <a:cs typeface="Arial" panose="020B0604020202020204" pitchFamily="34" charset="0"/>
            </a:endParaRPr>
          </a:p>
        </p:txBody>
      </p:sp>
      <p:pic>
        <p:nvPicPr>
          <p:cNvPr id="44" name="Imagen 4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9423" y="692696"/>
            <a:ext cx="1944216" cy="293121"/>
          </a:xfrm>
          <a:prstGeom prst="rect">
            <a:avLst/>
          </a:prstGeom>
        </p:spPr>
      </p:pic>
    </p:spTree>
    <p:extLst>
      <p:ext uri="{BB962C8B-B14F-4D97-AF65-F5344CB8AC3E}">
        <p14:creationId xmlns:p14="http://schemas.microsoft.com/office/powerpoint/2010/main" val="4275109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3000" tmFilter="0, 0; .2, .5; .8, .5; 1, 0"/>
                                        <p:tgtEl>
                                          <p:spTgt spid="33"/>
                                        </p:tgtEl>
                                      </p:cBhvr>
                                    </p:animEffect>
                                    <p:animScale>
                                      <p:cBhvr>
                                        <p:cTn id="7" dur="1500" autoRev="1" fill="hold"/>
                                        <p:tgtEl>
                                          <p:spTgt spid="33"/>
                                        </p:tgtEl>
                                      </p:cBhvr>
                                      <p:by x="105000" y="105000"/>
                                    </p:animScale>
                                  </p:childTnLst>
                                </p:cTn>
                              </p:par>
                              <p:par>
                                <p:cTn id="8" presetID="26" presetClass="emph" presetSubtype="0" repeatCount="indefinite" fill="hold" grpId="0" nodeType="withEffect">
                                  <p:stCondLst>
                                    <p:cond delay="0"/>
                                  </p:stCondLst>
                                  <p:childTnLst>
                                    <p:animEffect transition="out" filter="fade">
                                      <p:cBhvr>
                                        <p:cTn id="9" dur="3000" tmFilter="0, 0; .2, .5; .8, .5; 1, 0"/>
                                        <p:tgtEl>
                                          <p:spTgt spid="34"/>
                                        </p:tgtEl>
                                      </p:cBhvr>
                                    </p:animEffect>
                                    <p:animScale>
                                      <p:cBhvr>
                                        <p:cTn id="10" dur="1500" autoRev="1" fill="hold"/>
                                        <p:tgtEl>
                                          <p:spTgt spid="34"/>
                                        </p:tgtEl>
                                      </p:cBhvr>
                                      <p:by x="105000" y="105000"/>
                                    </p:animScale>
                                  </p:childTnLst>
                                </p:cTn>
                              </p:par>
                              <p:par>
                                <p:cTn id="11" presetID="26" presetClass="emph" presetSubtype="0" repeatCount="indefinite" fill="hold" grpId="0" nodeType="withEffect">
                                  <p:stCondLst>
                                    <p:cond delay="0"/>
                                  </p:stCondLst>
                                  <p:childTnLst>
                                    <p:animEffect transition="out" filter="fade">
                                      <p:cBhvr>
                                        <p:cTn id="12" dur="3000" tmFilter="0, 0; .2, .5; .8, .5; 1, 0"/>
                                        <p:tgtEl>
                                          <p:spTgt spid="35"/>
                                        </p:tgtEl>
                                      </p:cBhvr>
                                    </p:animEffect>
                                    <p:animScale>
                                      <p:cBhvr>
                                        <p:cTn id="13" dur="1500" autoRev="1" fill="hold"/>
                                        <p:tgtEl>
                                          <p:spTgt spid="3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P spid="3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Imagen 1"/>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23528" y="1052514"/>
            <a:ext cx="8496498" cy="56880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2 CuadroTexto"/>
          <p:cNvSpPr txBox="1">
            <a:spLocks noChangeArrowheads="1"/>
          </p:cNvSpPr>
          <p:nvPr/>
        </p:nvSpPr>
        <p:spPr bwMode="auto">
          <a:xfrm>
            <a:off x="899592" y="5776228"/>
            <a:ext cx="5987504"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s-CO" altLang="es-CO" sz="1800" b="1" dirty="0">
                <a:solidFill>
                  <a:schemeClr val="bg1"/>
                </a:solidFill>
                <a:latin typeface="Arial" panose="020B0604020202020204" pitchFamily="34" charset="0"/>
                <a:cs typeface="Arial" panose="020B0604020202020204" pitchFamily="34" charset="0"/>
              </a:rPr>
              <a:t>SERVICIO GEOLOGICO </a:t>
            </a:r>
            <a:r>
              <a:rPr lang="es-CO" altLang="es-CO" sz="1800" b="1" dirty="0" smtClean="0">
                <a:solidFill>
                  <a:schemeClr val="bg1"/>
                </a:solidFill>
                <a:latin typeface="Arial" panose="020B0604020202020204" pitchFamily="34" charset="0"/>
                <a:cs typeface="Arial" panose="020B0604020202020204" pitchFamily="34" charset="0"/>
              </a:rPr>
              <a:t>COLOMBIANO                                              </a:t>
            </a:r>
            <a:r>
              <a:rPr lang="es-CO" altLang="es-CO" sz="2000" dirty="0" smtClean="0">
                <a:solidFill>
                  <a:schemeClr val="bg1"/>
                </a:solidFill>
                <a:latin typeface="Arial Narrow" panose="020B0606020202030204" pitchFamily="34" charset="0"/>
                <a:cs typeface="Arial" panose="020B0604020202020204" pitchFamily="34" charset="0"/>
              </a:rPr>
              <a:t>Una </a:t>
            </a:r>
            <a:r>
              <a:rPr lang="es-CO" altLang="es-CO" sz="2000" dirty="0">
                <a:solidFill>
                  <a:schemeClr val="bg1"/>
                </a:solidFill>
                <a:latin typeface="Arial Narrow" panose="020B0606020202030204" pitchFamily="34" charset="0"/>
                <a:cs typeface="Arial" panose="020B0604020202020204" pitchFamily="34" charset="0"/>
              </a:rPr>
              <a:t>Institución de las entrañas de Colombia</a:t>
            </a:r>
            <a:endParaRPr lang="es-ES" altLang="es-CO" sz="1800" dirty="0">
              <a:solidFill>
                <a:schemeClr val="bg1"/>
              </a:solidFill>
              <a:latin typeface="Arial Narrow" panose="020B0606020202030204" pitchFamily="34" charset="0"/>
              <a:cs typeface="Arial" panose="020B0604020202020204" pitchFamily="34" charset="0"/>
            </a:endParaRPr>
          </a:p>
        </p:txBody>
      </p:sp>
      <p:sp>
        <p:nvSpPr>
          <p:cNvPr id="5" name="4 Rectángulo"/>
          <p:cNvSpPr/>
          <p:nvPr/>
        </p:nvSpPr>
        <p:spPr>
          <a:xfrm>
            <a:off x="4954588" y="1052513"/>
            <a:ext cx="3960812" cy="4968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dirty="0"/>
          </a:p>
        </p:txBody>
      </p:sp>
      <p:sp>
        <p:nvSpPr>
          <p:cNvPr id="6" name="5 Rectángulo"/>
          <p:cNvSpPr/>
          <p:nvPr/>
        </p:nvSpPr>
        <p:spPr>
          <a:xfrm>
            <a:off x="4810125" y="981075"/>
            <a:ext cx="3744913" cy="50403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solidFill>
                <a:schemeClr val="tx1"/>
              </a:solidFill>
            </a:endParaRPr>
          </a:p>
          <a:p>
            <a:pPr algn="ctr" eaLnBrk="1" hangingPunct="1">
              <a:defRPr/>
            </a:pPr>
            <a:endParaRPr lang="en-US" dirty="0">
              <a:solidFill>
                <a:schemeClr val="tx1"/>
              </a:solidFill>
            </a:endParaRPr>
          </a:p>
          <a:p>
            <a:pPr algn="ctr" eaLnBrk="1" hangingPunct="1">
              <a:defRPr/>
            </a:pPr>
            <a:endParaRPr lang="en-US" dirty="0">
              <a:solidFill>
                <a:schemeClr val="tx1"/>
              </a:solidFill>
            </a:endParaRPr>
          </a:p>
          <a:p>
            <a:pPr algn="ctr" eaLnBrk="1" hangingPunct="1">
              <a:defRPr/>
            </a:pPr>
            <a:endParaRPr lang="en-US" dirty="0">
              <a:solidFill>
                <a:schemeClr val="tx1"/>
              </a:solidFill>
            </a:endParaRPr>
          </a:p>
          <a:p>
            <a:pPr algn="ctr" eaLnBrk="1" hangingPunct="1">
              <a:defRPr/>
            </a:pPr>
            <a:endParaRPr lang="en-US" dirty="0">
              <a:solidFill>
                <a:schemeClr val="tx1"/>
              </a:solidFill>
            </a:endParaRPr>
          </a:p>
          <a:p>
            <a:pPr algn="ctr" eaLnBrk="1" hangingPunct="1">
              <a:defRPr/>
            </a:pPr>
            <a:endParaRPr lang="en-US" dirty="0">
              <a:solidFill>
                <a:schemeClr val="tx1"/>
              </a:solidFill>
            </a:endParaRPr>
          </a:p>
          <a:p>
            <a:pPr algn="ctr" eaLnBrk="1" hangingPunct="1">
              <a:defRPr/>
            </a:pPr>
            <a:endParaRPr lang="en-US" dirty="0">
              <a:solidFill>
                <a:schemeClr val="tx1"/>
              </a:solidFill>
            </a:endParaRPr>
          </a:p>
          <a:p>
            <a:pPr algn="ctr" eaLnBrk="1" hangingPunct="1">
              <a:defRPr/>
            </a:pPr>
            <a:endParaRPr lang="en-US" dirty="0">
              <a:solidFill>
                <a:schemeClr val="tx1"/>
              </a:solidFill>
            </a:endParaRPr>
          </a:p>
          <a:p>
            <a:pPr algn="ctr" eaLnBrk="1" hangingPunct="1">
              <a:defRPr/>
            </a:pPr>
            <a:endParaRPr lang="en-US" dirty="0">
              <a:solidFill>
                <a:schemeClr val="tx1"/>
              </a:solidFill>
            </a:endParaRPr>
          </a:p>
          <a:p>
            <a:pPr algn="ctr" eaLnBrk="1" hangingPunct="1">
              <a:defRPr/>
            </a:pPr>
            <a:endParaRPr lang="en-US" dirty="0">
              <a:solidFill>
                <a:schemeClr val="tx1"/>
              </a:solidFill>
            </a:endParaRPr>
          </a:p>
          <a:p>
            <a:pPr algn="ctr" eaLnBrk="1" hangingPunct="1">
              <a:defRPr/>
            </a:pPr>
            <a:endParaRPr lang="en-US" dirty="0">
              <a:solidFill>
                <a:schemeClr val="tx1"/>
              </a:solidFill>
            </a:endParaRPr>
          </a:p>
          <a:p>
            <a:pPr algn="ctr" eaLnBrk="1" hangingPunct="1">
              <a:defRPr/>
            </a:pPr>
            <a:endParaRPr lang="en-US" dirty="0">
              <a:solidFill>
                <a:schemeClr val="tx1"/>
              </a:solidFill>
            </a:endParaRPr>
          </a:p>
          <a:p>
            <a:pPr algn="ctr" eaLnBrk="1" hangingPunct="1">
              <a:defRPr/>
            </a:pPr>
            <a:endParaRPr lang="es-CO" dirty="0">
              <a:solidFill>
                <a:schemeClr val="tx1"/>
              </a:solidFill>
            </a:endParaRPr>
          </a:p>
        </p:txBody>
      </p:sp>
      <p:sp>
        <p:nvSpPr>
          <p:cNvPr id="8" name="2 CuadroTexto"/>
          <p:cNvSpPr txBox="1">
            <a:spLocks noChangeArrowheads="1"/>
          </p:cNvSpPr>
          <p:nvPr/>
        </p:nvSpPr>
        <p:spPr bwMode="auto">
          <a:xfrm>
            <a:off x="1042268" y="4781476"/>
            <a:ext cx="6192837"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s-CO" altLang="es-CO" sz="5400" b="1" i="1" dirty="0">
                <a:ln>
                  <a:solidFill>
                    <a:schemeClr val="bg1">
                      <a:lumMod val="65000"/>
                    </a:schemeClr>
                  </a:solidFill>
                </a:ln>
                <a:solidFill>
                  <a:schemeClr val="bg1"/>
                </a:solidFill>
                <a:effectLst>
                  <a:glow rad="101600">
                    <a:schemeClr val="tx1">
                      <a:alpha val="60000"/>
                    </a:schemeClr>
                  </a:glow>
                  <a:outerShdw blurRad="38100" dist="38100" dir="2700000" algn="tl">
                    <a:srgbClr val="000000">
                      <a:alpha val="43137"/>
                    </a:srgbClr>
                  </a:outerShdw>
                </a:effectLst>
              </a:rPr>
              <a:t>Muchas gracias!!!</a:t>
            </a:r>
          </a:p>
        </p:txBody>
      </p:sp>
      <p:pic>
        <p:nvPicPr>
          <p:cNvPr id="9" name="11 Imagen"/>
          <p:cNvPicPr>
            <a:picLocks noChangeAspect="1"/>
          </p:cNvPicPr>
          <p:nvPr/>
        </p:nvPicPr>
        <p:blipFill rotWithShape="1">
          <a:blip r:embed="rId4">
            <a:biLevel thresh="25000"/>
            <a:extLst>
              <a:ext uri="{28A0092B-C50C-407E-A947-70E740481C1C}">
                <a14:useLocalDpi xmlns:a14="http://schemas.microsoft.com/office/drawing/2010/main" val="0"/>
              </a:ext>
            </a:extLst>
          </a:blip>
          <a:srcRect l="35194" r="30497"/>
          <a:stretch/>
        </p:blipFill>
        <p:spPr bwMode="auto">
          <a:xfrm>
            <a:off x="6791003" y="4957686"/>
            <a:ext cx="1944216" cy="1635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423" y="692696"/>
            <a:ext cx="1944216" cy="293121"/>
          </a:xfrm>
          <a:prstGeom prst="rect">
            <a:avLst/>
          </a:prstGeom>
        </p:spPr>
      </p:pic>
    </p:spTree>
    <p:extLst>
      <p:ext uri="{BB962C8B-B14F-4D97-AF65-F5344CB8AC3E}">
        <p14:creationId xmlns:p14="http://schemas.microsoft.com/office/powerpoint/2010/main" val="163898515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75656" y="202630"/>
            <a:ext cx="7668344" cy="346050"/>
          </a:xfrm>
        </p:spPr>
        <p:txBody>
          <a:bodyPr/>
          <a:lstStyle/>
          <a:p>
            <a:r>
              <a:rPr lang="en-US" sz="1500" i="1" dirty="0" smtClean="0"/>
              <a:t>BIENAL NACIONAL DE </a:t>
            </a:r>
            <a:r>
              <a:rPr lang="en-US" sz="1500" i="1" dirty="0"/>
              <a:t>NIÑOS, NIÑAS Y JÓVENES QUE VIVEN EN ZONAS DE RIESGO VOLCÁNICO</a:t>
            </a:r>
            <a:endParaRPr lang="es-CO" sz="1500" dirty="0"/>
          </a:p>
        </p:txBody>
      </p:sp>
      <p:pic>
        <p:nvPicPr>
          <p:cNvPr id="5" name="4 Marcador de contenido" descr="plat eng logo.jpg"/>
          <p:cNvPicPr>
            <a:picLocks noGrp="1" noChangeAspect="1"/>
          </p:cNvPicPr>
          <p:nvPr>
            <p:ph idx="1"/>
          </p:nvPr>
        </p:nvPicPr>
        <p:blipFill>
          <a:blip r:embed="rId2" cstate="print"/>
          <a:stretch>
            <a:fillRect/>
          </a:stretch>
        </p:blipFill>
        <p:spPr>
          <a:xfrm>
            <a:off x="323528" y="116632"/>
            <a:ext cx="1295124" cy="1040979"/>
          </a:xfrm>
        </p:spPr>
      </p:pic>
      <p:sp>
        <p:nvSpPr>
          <p:cNvPr id="12" name="CuadroTexto 11"/>
          <p:cNvSpPr txBox="1"/>
          <p:nvPr/>
        </p:nvSpPr>
        <p:spPr>
          <a:xfrm rot="16200000">
            <a:off x="-1336574" y="3457019"/>
            <a:ext cx="3144252" cy="400110"/>
          </a:xfrm>
          <a:prstGeom prst="rect">
            <a:avLst/>
          </a:prstGeom>
          <a:noFill/>
        </p:spPr>
        <p:txBody>
          <a:bodyPr wrap="square" rtlCol="0">
            <a:spAutoFit/>
          </a:bodyPr>
          <a:lstStyle/>
          <a:p>
            <a:pPr algn="ctr"/>
            <a:r>
              <a:rPr lang="es-CO" sz="2000" b="1" dirty="0" smtClean="0">
                <a:solidFill>
                  <a:schemeClr val="accent2">
                    <a:lumMod val="50000"/>
                  </a:schemeClr>
                </a:solidFill>
                <a:cs typeface="Arial" panose="020B0604020202020204" pitchFamily="34" charset="0"/>
              </a:rPr>
              <a:t>A n t e c e d e n t e s</a:t>
            </a:r>
            <a:endParaRPr lang="es-CO" sz="2000" b="1" dirty="0">
              <a:solidFill>
                <a:schemeClr val="accent2">
                  <a:lumMod val="50000"/>
                </a:schemeClr>
              </a:solidFill>
              <a:cs typeface="Arial" panose="020B0604020202020204" pitchFamily="34" charset="0"/>
            </a:endParaRPr>
          </a:p>
        </p:txBody>
      </p:sp>
      <p:sp>
        <p:nvSpPr>
          <p:cNvPr id="3" name="Rectángulo 2"/>
          <p:cNvSpPr/>
          <p:nvPr/>
        </p:nvSpPr>
        <p:spPr>
          <a:xfrm>
            <a:off x="827584" y="1045185"/>
            <a:ext cx="7776864" cy="1015663"/>
          </a:xfrm>
          <a:prstGeom prst="rect">
            <a:avLst/>
          </a:prstGeom>
        </p:spPr>
        <p:txBody>
          <a:bodyPr wrap="square">
            <a:spAutoFit/>
          </a:bodyPr>
          <a:lstStyle/>
          <a:p>
            <a:pPr algn="just">
              <a:spcBef>
                <a:spcPct val="50000"/>
              </a:spcBef>
            </a:pPr>
            <a:r>
              <a:rPr kumimoji="1" lang="en-US" altLang="ja-JP" sz="2000" dirty="0">
                <a:cs typeface="Arial" panose="020B0604020202020204" pitchFamily="34" charset="0"/>
              </a:rPr>
              <a:t>Sapporo:  </a:t>
            </a:r>
            <a:r>
              <a:rPr kumimoji="1" lang="en-US" altLang="ja-JP" sz="2000" dirty="0" err="1">
                <a:cs typeface="Arial" panose="020B0604020202020204" pitchFamily="34" charset="0"/>
              </a:rPr>
              <a:t>intercambios</a:t>
            </a:r>
            <a:r>
              <a:rPr kumimoji="1" lang="en-US" altLang="ja-JP" sz="2000" dirty="0">
                <a:cs typeface="Arial" panose="020B0604020202020204" pitchFamily="34" charset="0"/>
              </a:rPr>
              <a:t> </a:t>
            </a:r>
            <a:r>
              <a:rPr kumimoji="1" lang="en-US" altLang="ja-JP" sz="2000" dirty="0" err="1">
                <a:cs typeface="Arial" panose="020B0604020202020204" pitchFamily="34" charset="0"/>
              </a:rPr>
              <a:t>en</a:t>
            </a:r>
            <a:r>
              <a:rPr kumimoji="1" lang="en-US" altLang="ja-JP" sz="2000" dirty="0">
                <a:cs typeface="Arial" panose="020B0604020202020204" pitchFamily="34" charset="0"/>
              </a:rPr>
              <a:t> </a:t>
            </a:r>
            <a:r>
              <a:rPr kumimoji="1" lang="en-US" altLang="ja-JP" sz="2000" dirty="0" err="1">
                <a:cs typeface="Arial" panose="020B0604020202020204" pitchFamily="34" charset="0"/>
              </a:rPr>
              <a:t>oficina</a:t>
            </a:r>
            <a:r>
              <a:rPr kumimoji="1" lang="en-US" altLang="ja-JP" sz="2000" dirty="0">
                <a:cs typeface="Arial" panose="020B0604020202020204" pitchFamily="34" charset="0"/>
              </a:rPr>
              <a:t> y campo de </a:t>
            </a:r>
            <a:r>
              <a:rPr kumimoji="1" lang="en-US" altLang="ja-JP" sz="2000" dirty="0" err="1">
                <a:cs typeface="Arial" panose="020B0604020202020204" pitchFamily="34" charset="0"/>
              </a:rPr>
              <a:t>los</a:t>
            </a:r>
            <a:r>
              <a:rPr kumimoji="1" lang="en-US" altLang="ja-JP" sz="2000" dirty="0">
                <a:cs typeface="Arial" panose="020B0604020202020204" pitchFamily="34" charset="0"/>
              </a:rPr>
              <a:t> </a:t>
            </a:r>
            <a:r>
              <a:rPr kumimoji="1" lang="en-US" altLang="ja-JP" sz="2000" dirty="0" err="1">
                <a:cs typeface="Arial" panose="020B0604020202020204" pitchFamily="34" charset="0"/>
              </a:rPr>
              <a:t>niños</a:t>
            </a:r>
            <a:r>
              <a:rPr kumimoji="1" lang="en-US" altLang="ja-JP" sz="2000" dirty="0">
                <a:cs typeface="Arial" panose="020B0604020202020204" pitchFamily="34" charset="0"/>
              </a:rPr>
              <a:t> y </a:t>
            </a:r>
            <a:r>
              <a:rPr kumimoji="1" lang="en-US" altLang="ja-JP" sz="2000" dirty="0" err="1">
                <a:cs typeface="Arial" panose="020B0604020202020204" pitchFamily="34" charset="0"/>
              </a:rPr>
              <a:t>niñas</a:t>
            </a:r>
            <a:r>
              <a:rPr kumimoji="1" lang="en-US" altLang="ja-JP" sz="2000" dirty="0">
                <a:cs typeface="Arial" panose="020B0604020202020204" pitchFamily="34" charset="0"/>
              </a:rPr>
              <a:t> </a:t>
            </a:r>
            <a:r>
              <a:rPr kumimoji="1" lang="en-US" altLang="ja-JP" sz="2000" dirty="0" err="1">
                <a:cs typeface="Arial" panose="020B0604020202020204" pitchFamily="34" charset="0"/>
              </a:rPr>
              <a:t>japoneses</a:t>
            </a:r>
            <a:r>
              <a:rPr kumimoji="1" lang="en-US" altLang="ja-JP" sz="2000" dirty="0">
                <a:cs typeface="Arial" panose="020B0604020202020204" pitchFamily="34" charset="0"/>
              </a:rPr>
              <a:t> con </a:t>
            </a:r>
            <a:r>
              <a:rPr kumimoji="1" lang="en-US" altLang="ja-JP" sz="2000" dirty="0" err="1">
                <a:cs typeface="Arial" panose="020B0604020202020204" pitchFamily="34" charset="0"/>
              </a:rPr>
              <a:t>los</a:t>
            </a:r>
            <a:r>
              <a:rPr kumimoji="1" lang="en-US" altLang="ja-JP" sz="2000" dirty="0">
                <a:cs typeface="Arial" panose="020B0604020202020204" pitchFamily="34" charset="0"/>
              </a:rPr>
              <a:t> </a:t>
            </a:r>
            <a:r>
              <a:rPr kumimoji="1" lang="en-US" altLang="ja-JP" sz="2000" dirty="0" err="1" smtClean="0">
                <a:cs typeface="Arial" panose="020B0604020202020204" pitchFamily="34" charset="0"/>
              </a:rPr>
              <a:t>investigadores</a:t>
            </a:r>
            <a:r>
              <a:rPr kumimoji="1" lang="en-US" altLang="ja-JP" sz="2000" dirty="0" smtClean="0">
                <a:cs typeface="Arial" panose="020B0604020202020204" pitchFamily="34" charset="0"/>
              </a:rPr>
              <a:t>  </a:t>
            </a:r>
            <a:r>
              <a:rPr kumimoji="1" lang="en-US" altLang="ja-JP" sz="2000" dirty="0" err="1">
                <a:cs typeface="Arial" panose="020B0604020202020204" pitchFamily="34" charset="0"/>
              </a:rPr>
              <a:t>internacionales</a:t>
            </a:r>
            <a:r>
              <a:rPr kumimoji="1" lang="en-US" altLang="ja-JP" sz="2000" dirty="0">
                <a:cs typeface="Arial" panose="020B0604020202020204" pitchFamily="34" charset="0"/>
              </a:rPr>
              <a:t> y </a:t>
            </a:r>
            <a:r>
              <a:rPr kumimoji="1" lang="en-US" altLang="ja-JP" sz="2000" dirty="0" err="1" smtClean="0">
                <a:cs typeface="Arial" panose="020B0604020202020204" pitchFamily="34" charset="0"/>
              </a:rPr>
              <a:t>nacionales</a:t>
            </a:r>
            <a:r>
              <a:rPr kumimoji="1" lang="en-US" altLang="ja-JP" sz="2000" dirty="0" smtClean="0">
                <a:cs typeface="Arial" panose="020B0604020202020204" pitchFamily="34" charset="0"/>
              </a:rPr>
              <a:t> ….. </a:t>
            </a:r>
            <a:r>
              <a:rPr kumimoji="1" lang="en-US" altLang="ja-JP" sz="2000" dirty="0" err="1" smtClean="0">
                <a:cs typeface="Arial" panose="020B0604020202020204" pitchFamily="34" charset="0"/>
              </a:rPr>
              <a:t>los</a:t>
            </a:r>
            <a:r>
              <a:rPr kumimoji="1" lang="en-US" altLang="ja-JP" sz="2000" dirty="0" smtClean="0">
                <a:cs typeface="Arial" panose="020B0604020202020204" pitchFamily="34" charset="0"/>
              </a:rPr>
              <a:t> </a:t>
            </a:r>
            <a:r>
              <a:rPr kumimoji="1" lang="en-US" altLang="ja-JP" sz="2000" dirty="0" err="1" smtClean="0">
                <a:cs typeface="Arial" panose="020B0604020202020204" pitchFamily="34" charset="0"/>
              </a:rPr>
              <a:t>chicos</a:t>
            </a:r>
            <a:r>
              <a:rPr kumimoji="1" lang="en-US" altLang="ja-JP" sz="2000" dirty="0" smtClean="0">
                <a:cs typeface="Arial" panose="020B0604020202020204" pitchFamily="34" charset="0"/>
              </a:rPr>
              <a:t> son </a:t>
            </a:r>
            <a:r>
              <a:rPr kumimoji="1" lang="en-US" altLang="ja-JP" sz="2000" dirty="0" err="1" smtClean="0">
                <a:cs typeface="Arial" panose="020B0604020202020204" pitchFamily="34" charset="0"/>
              </a:rPr>
              <a:t>los</a:t>
            </a:r>
            <a:r>
              <a:rPr kumimoji="1" lang="en-US" altLang="ja-JP" sz="2000" dirty="0" smtClean="0">
                <a:cs typeface="Arial" panose="020B0604020202020204" pitchFamily="34" charset="0"/>
              </a:rPr>
              <a:t> “</a:t>
            </a:r>
            <a:r>
              <a:rPr kumimoji="1" lang="en-US" altLang="ja-JP" sz="2000" dirty="0" err="1" smtClean="0">
                <a:cs typeface="Arial" panose="020B0604020202020204" pitchFamily="34" charset="0"/>
              </a:rPr>
              <a:t>protagonistas</a:t>
            </a:r>
            <a:r>
              <a:rPr kumimoji="1" lang="en-US" altLang="ja-JP" sz="2000" dirty="0" smtClean="0">
                <a:cs typeface="Arial" panose="020B0604020202020204" pitchFamily="34" charset="0"/>
              </a:rPr>
              <a:t>”,  </a:t>
            </a:r>
            <a:r>
              <a:rPr kumimoji="1" lang="en-US" altLang="ja-JP" sz="2000" dirty="0" err="1" smtClean="0">
                <a:cs typeface="Arial" panose="020B0604020202020204" pitchFamily="34" charset="0"/>
              </a:rPr>
              <a:t>los</a:t>
            </a:r>
            <a:r>
              <a:rPr kumimoji="1" lang="en-US" altLang="ja-JP" sz="2000" dirty="0" smtClean="0">
                <a:cs typeface="Arial" panose="020B0604020202020204" pitchFamily="34" charset="0"/>
              </a:rPr>
              <a:t> “</a:t>
            </a:r>
            <a:r>
              <a:rPr kumimoji="1" lang="en-US" altLang="ja-JP" sz="2000" dirty="0" err="1" smtClean="0">
                <a:cs typeface="Arial" panose="020B0604020202020204" pitchFamily="34" charset="0"/>
              </a:rPr>
              <a:t>actores</a:t>
            </a:r>
            <a:r>
              <a:rPr kumimoji="1" lang="en-US" altLang="ja-JP" sz="2000" dirty="0" smtClean="0">
                <a:cs typeface="Arial" panose="020B0604020202020204" pitchFamily="34" charset="0"/>
              </a:rPr>
              <a:t>” </a:t>
            </a:r>
            <a:r>
              <a:rPr kumimoji="1" lang="en-US" altLang="ja-JP" sz="2000" dirty="0" err="1" smtClean="0">
                <a:cs typeface="Arial" panose="020B0604020202020204" pitchFamily="34" charset="0"/>
              </a:rPr>
              <a:t>principales</a:t>
            </a:r>
            <a:r>
              <a:rPr kumimoji="1" lang="en-US" altLang="ja-JP" sz="2000" dirty="0" smtClean="0">
                <a:cs typeface="Arial" panose="020B0604020202020204" pitchFamily="34" charset="0"/>
              </a:rPr>
              <a:t> …….... </a:t>
            </a:r>
            <a:r>
              <a:rPr kumimoji="1" lang="en-US" altLang="ja-JP" sz="2000" u="sng" dirty="0" err="1" smtClean="0">
                <a:cs typeface="Arial" panose="020B0604020202020204" pitchFamily="34" charset="0"/>
              </a:rPr>
              <a:t>Todo</a:t>
            </a:r>
            <a:r>
              <a:rPr kumimoji="1" lang="en-US" altLang="ja-JP" sz="2000" u="sng" dirty="0" smtClean="0">
                <a:cs typeface="Arial" panose="020B0604020202020204" pitchFamily="34" charset="0"/>
              </a:rPr>
              <a:t> </a:t>
            </a:r>
            <a:r>
              <a:rPr kumimoji="1" lang="en-US" altLang="ja-JP" sz="2000" u="sng" dirty="0" err="1" smtClean="0">
                <a:cs typeface="Arial" panose="020B0604020202020204" pitchFamily="34" charset="0"/>
              </a:rPr>
              <a:t>esto</a:t>
            </a:r>
            <a:r>
              <a:rPr kumimoji="1" lang="en-US" altLang="ja-JP" sz="2000" u="sng" dirty="0" smtClean="0">
                <a:cs typeface="Arial" panose="020B0604020202020204" pitchFamily="34" charset="0"/>
              </a:rPr>
              <a:t>, </a:t>
            </a:r>
            <a:r>
              <a:rPr kumimoji="1" lang="en-US" altLang="ja-JP" sz="2000" u="sng" dirty="0" err="1" smtClean="0">
                <a:cs typeface="Arial" panose="020B0604020202020204" pitchFamily="34" charset="0"/>
              </a:rPr>
              <a:t>motivó</a:t>
            </a:r>
            <a:r>
              <a:rPr kumimoji="1" lang="en-US" altLang="ja-JP" sz="2000" u="sng" dirty="0" smtClean="0">
                <a:cs typeface="Arial" panose="020B0604020202020204" pitchFamily="34" charset="0"/>
              </a:rPr>
              <a:t> la idea</a:t>
            </a:r>
            <a:endParaRPr kumimoji="1" lang="en-US" altLang="ja-JP" sz="2000" b="1" u="sng" dirty="0">
              <a:cs typeface="Arial" panose="020B0604020202020204" pitchFamily="34" charset="0"/>
            </a:endParaRPr>
          </a:p>
        </p:txBody>
      </p:sp>
      <p:pic>
        <p:nvPicPr>
          <p:cNvPr id="11" name="図 1" descr="DSC09501 - コピー.JPG"/>
          <p:cNvPicPr>
            <a:picLocks noChangeAspect="1"/>
          </p:cNvPicPr>
          <p:nvPr/>
        </p:nvPicPr>
        <p:blipFill>
          <a:blip r:embed="rId3" cstate="print">
            <a:extLst>
              <a:ext uri="{28A0092B-C50C-407E-A947-70E740481C1C}">
                <a14:useLocalDpi xmlns:a14="http://schemas.microsoft.com/office/drawing/2010/main" val="0"/>
              </a:ext>
            </a:extLst>
          </a:blip>
          <a:srcRect l="12772" t="20947" r="17493" b="22725"/>
          <a:stretch>
            <a:fillRect/>
          </a:stretch>
        </p:blipFill>
        <p:spPr bwMode="auto">
          <a:xfrm>
            <a:off x="4572000" y="4653341"/>
            <a:ext cx="4262470" cy="2136373"/>
          </a:xfrm>
          <a:prstGeom prst="roundRect">
            <a:avLst>
              <a:gd name="adj" fmla="val 8594"/>
            </a:avLst>
          </a:prstGeom>
          <a:solidFill>
            <a:srgbClr val="FFFFFF">
              <a:shade val="85000"/>
            </a:srgbClr>
          </a:solidFill>
          <a:ln>
            <a:noFill/>
          </a:ln>
          <a:effectLst>
            <a:reflection endPos="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3" name="図 3" descr="DSC09484_stitch.jpg"/>
          <p:cNvPicPr>
            <a:picLocks noChangeAspect="1"/>
          </p:cNvPicPr>
          <p:nvPr/>
        </p:nvPicPr>
        <p:blipFill rotWithShape="1">
          <a:blip r:embed="rId4">
            <a:extLst>
              <a:ext uri="{28A0092B-C50C-407E-A947-70E740481C1C}">
                <a14:useLocalDpi xmlns:a14="http://schemas.microsoft.com/office/drawing/2010/main" val="0"/>
              </a:ext>
            </a:extLst>
          </a:blip>
          <a:srcRect l="2905" t="13638" r="8594"/>
          <a:stretch/>
        </p:blipFill>
        <p:spPr bwMode="auto">
          <a:xfrm>
            <a:off x="576384" y="2133061"/>
            <a:ext cx="5291760" cy="2371624"/>
          </a:xfrm>
          <a:prstGeom prst="roundRect">
            <a:avLst>
              <a:gd name="adj" fmla="val 8594"/>
            </a:avLst>
          </a:prstGeom>
          <a:solidFill>
            <a:srgbClr val="FFFFFF">
              <a:shade val="85000"/>
            </a:srgbClr>
          </a:solidFill>
          <a:ln>
            <a:noFill/>
          </a:ln>
          <a:effectLst>
            <a:reflection endPos="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4" name="図 1" descr="DSC09514_stitch2.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560" y="4581333"/>
            <a:ext cx="3693374" cy="2232043"/>
          </a:xfrm>
          <a:prstGeom prst="roundRect">
            <a:avLst>
              <a:gd name="adj" fmla="val 8594"/>
            </a:avLst>
          </a:prstGeom>
          <a:solidFill>
            <a:srgbClr val="FFFFFF">
              <a:shade val="85000"/>
            </a:srgbClr>
          </a:solidFill>
          <a:ln>
            <a:noFill/>
          </a:ln>
          <a:effectLst>
            <a:reflection endPos="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5" name="Picture 9" descr="s090717KenMatsushima-DSC_167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80871" y="2133061"/>
            <a:ext cx="3055625" cy="2371624"/>
          </a:xfrm>
          <a:prstGeom prst="roundRect">
            <a:avLst>
              <a:gd name="adj" fmla="val 8594"/>
            </a:avLst>
          </a:prstGeom>
          <a:solidFill>
            <a:srgbClr val="FFFFFF">
              <a:shade val="85000"/>
            </a:srgbClr>
          </a:solidFill>
          <a:ln>
            <a:noFill/>
          </a:ln>
          <a:effectLst>
            <a:reflection endPos="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9423" y="692696"/>
            <a:ext cx="1944216" cy="293121"/>
          </a:xfrm>
          <a:prstGeom prst="rect">
            <a:avLst/>
          </a:prstGeom>
        </p:spPr>
      </p:pic>
    </p:spTree>
    <p:extLst>
      <p:ext uri="{BB962C8B-B14F-4D97-AF65-F5344CB8AC3E}">
        <p14:creationId xmlns:p14="http://schemas.microsoft.com/office/powerpoint/2010/main" val="14678100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75656" y="202630"/>
            <a:ext cx="7668344" cy="346050"/>
          </a:xfrm>
        </p:spPr>
        <p:txBody>
          <a:bodyPr/>
          <a:lstStyle/>
          <a:p>
            <a:r>
              <a:rPr lang="en-US" sz="1500" i="1" dirty="0" smtClean="0"/>
              <a:t>BIENAL NACIONAL DE </a:t>
            </a:r>
            <a:r>
              <a:rPr lang="en-US" sz="1500" i="1" dirty="0"/>
              <a:t>NIÑOS, NIÑAS Y JÓVENES QUE VIVEN EN ZONAS DE RIESGO VOLCÁNICO</a:t>
            </a:r>
            <a:endParaRPr lang="es-CO" sz="1500" dirty="0"/>
          </a:p>
        </p:txBody>
      </p:sp>
      <p:pic>
        <p:nvPicPr>
          <p:cNvPr id="5" name="4 Marcador de contenido" descr="plat eng logo.jpg"/>
          <p:cNvPicPr>
            <a:picLocks noGrp="1" noChangeAspect="1"/>
          </p:cNvPicPr>
          <p:nvPr>
            <p:ph idx="1"/>
          </p:nvPr>
        </p:nvPicPr>
        <p:blipFill>
          <a:blip r:embed="rId2" cstate="print"/>
          <a:stretch>
            <a:fillRect/>
          </a:stretch>
        </p:blipFill>
        <p:spPr>
          <a:xfrm>
            <a:off x="323528" y="116632"/>
            <a:ext cx="1295124" cy="1040979"/>
          </a:xfrm>
        </p:spPr>
      </p:pic>
      <p:pic>
        <p:nvPicPr>
          <p:cNvPr id="6" name="1 Imagen"/>
          <p:cNvPicPr>
            <a:picLocks noChangeAspect="1"/>
          </p:cNvPicPr>
          <p:nvPr/>
        </p:nvPicPr>
        <p:blipFill>
          <a:blip r:embed="rId3" cstate="print">
            <a:extLst>
              <a:ext uri="{28A0092B-C50C-407E-A947-70E740481C1C}">
                <a14:useLocalDpi xmlns:a14="http://schemas.microsoft.com/office/drawing/2010/main" val="0"/>
              </a:ext>
            </a:extLst>
          </a:blip>
          <a:srcRect r="6111" b="4469"/>
          <a:stretch>
            <a:fillRect/>
          </a:stretch>
        </p:blipFill>
        <p:spPr bwMode="auto">
          <a:xfrm>
            <a:off x="539552" y="3628161"/>
            <a:ext cx="4108771" cy="2465135"/>
          </a:xfrm>
          <a:prstGeom prst="roundRect">
            <a:avLst>
              <a:gd name="adj" fmla="val 8594"/>
            </a:avLst>
          </a:prstGeom>
          <a:solidFill>
            <a:srgbClr val="FFFFFF">
              <a:shade val="85000"/>
            </a:srgbClr>
          </a:solidFill>
          <a:ln>
            <a:noFill/>
          </a:ln>
          <a:effectLst>
            <a:reflection endPos="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8" name="4 CuadroTexto"/>
          <p:cNvSpPr txBox="1">
            <a:spLocks noChangeArrowheads="1"/>
          </p:cNvSpPr>
          <p:nvPr/>
        </p:nvSpPr>
        <p:spPr bwMode="auto">
          <a:xfrm>
            <a:off x="1121814" y="6145559"/>
            <a:ext cx="280211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CO" altLang="es-CO" sz="1400" dirty="0">
                <a:latin typeface="Arial" panose="020B0604020202020204" pitchFamily="34" charset="0"/>
              </a:rPr>
              <a:t>Volcán </a:t>
            </a:r>
            <a:r>
              <a:rPr lang="es-CO" altLang="es-CO" sz="1400" dirty="0" err="1">
                <a:latin typeface="Arial" panose="020B0604020202020204" pitchFamily="34" charset="0"/>
              </a:rPr>
              <a:t>Cumbal</a:t>
            </a:r>
            <a:r>
              <a:rPr lang="es-CO" altLang="es-CO" sz="1400" dirty="0" smtClean="0">
                <a:latin typeface="Arial" panose="020B0604020202020204" pitchFamily="34" charset="0"/>
              </a:rPr>
              <a:t>, Colombia - </a:t>
            </a:r>
            <a:r>
              <a:rPr lang="es-CO" altLang="es-CO" sz="1400" dirty="0">
                <a:latin typeface="Arial" panose="020B0604020202020204" pitchFamily="34" charset="0"/>
              </a:rPr>
              <a:t>2018</a:t>
            </a:r>
          </a:p>
        </p:txBody>
      </p:sp>
      <p:sp>
        <p:nvSpPr>
          <p:cNvPr id="9" name="5 CuadroTexto"/>
          <p:cNvSpPr txBox="1">
            <a:spLocks noChangeArrowheads="1"/>
          </p:cNvSpPr>
          <p:nvPr/>
        </p:nvSpPr>
        <p:spPr bwMode="auto">
          <a:xfrm>
            <a:off x="5004048" y="6577607"/>
            <a:ext cx="39242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s-CO" altLang="es-CO" sz="1400" dirty="0" smtClean="0">
                <a:latin typeface="Arial" panose="020B0604020202020204" pitchFamily="34" charset="0"/>
              </a:rPr>
              <a:t>Volcán de Fuego, Guatemala – junio 3 de 2018</a:t>
            </a:r>
            <a:endParaRPr lang="es-CO" altLang="es-CO" sz="1400" dirty="0">
              <a:latin typeface="Arial" panose="020B0604020202020204" pitchFamily="34" charset="0"/>
            </a:endParaRPr>
          </a:p>
        </p:txBody>
      </p:sp>
      <p:sp>
        <p:nvSpPr>
          <p:cNvPr id="11" name="CuadroTexto 10"/>
          <p:cNvSpPr txBox="1"/>
          <p:nvPr/>
        </p:nvSpPr>
        <p:spPr>
          <a:xfrm rot="16200000">
            <a:off x="-1075960" y="3351506"/>
            <a:ext cx="2736304" cy="400110"/>
          </a:xfrm>
          <a:prstGeom prst="rect">
            <a:avLst/>
          </a:prstGeom>
          <a:noFill/>
        </p:spPr>
        <p:txBody>
          <a:bodyPr wrap="square" rtlCol="0">
            <a:spAutoFit/>
          </a:bodyPr>
          <a:lstStyle/>
          <a:p>
            <a:pPr algn="ctr"/>
            <a:r>
              <a:rPr lang="es-CO" sz="2000" b="1" dirty="0" smtClean="0">
                <a:cs typeface="Arial" panose="020B0604020202020204" pitchFamily="34" charset="0"/>
              </a:rPr>
              <a:t>J u s t i f i c a c i </a:t>
            </a:r>
            <a:r>
              <a:rPr lang="es-CO" sz="2000" b="1" dirty="0" err="1" smtClean="0">
                <a:cs typeface="Arial" panose="020B0604020202020204" pitchFamily="34" charset="0"/>
              </a:rPr>
              <a:t>ó</a:t>
            </a:r>
            <a:r>
              <a:rPr lang="es-CO" sz="2000" b="1" dirty="0" smtClean="0">
                <a:cs typeface="Arial" panose="020B0604020202020204" pitchFamily="34" charset="0"/>
              </a:rPr>
              <a:t> n </a:t>
            </a:r>
            <a:endParaRPr lang="es-CO" sz="2000" b="1" dirty="0">
              <a:cs typeface="Arial" panose="020B0604020202020204" pitchFamily="34" charset="0"/>
            </a:endParaRPr>
          </a:p>
        </p:txBody>
      </p:sp>
      <p:sp>
        <p:nvSpPr>
          <p:cNvPr id="3" name="Rectángulo 2"/>
          <p:cNvSpPr/>
          <p:nvPr/>
        </p:nvSpPr>
        <p:spPr>
          <a:xfrm>
            <a:off x="792088" y="1090479"/>
            <a:ext cx="7740352" cy="2554545"/>
          </a:xfrm>
          <a:prstGeom prst="rect">
            <a:avLst/>
          </a:prstGeom>
        </p:spPr>
        <p:txBody>
          <a:bodyPr wrap="square">
            <a:spAutoFit/>
          </a:bodyPr>
          <a:lstStyle/>
          <a:p>
            <a:pPr algn="just">
              <a:spcBef>
                <a:spcPct val="0"/>
              </a:spcBef>
              <a:buFontTx/>
              <a:buNone/>
            </a:pPr>
            <a:r>
              <a:rPr lang="es-CO" altLang="es-CO" sz="2000" dirty="0"/>
              <a:t>Los volcanes, proveedores de belleza, recursos naturales y entornos paisajísticos albergan centros poblados que han desarrollado sus actividades económicas, culturales y sociales en sus áreas de influencia, generando una alta dependencia de estas poblaciones. </a:t>
            </a:r>
          </a:p>
          <a:p>
            <a:pPr algn="just">
              <a:spcBef>
                <a:spcPct val="0"/>
              </a:spcBef>
              <a:buFontTx/>
              <a:buNone/>
            </a:pPr>
            <a:endParaRPr lang="es-CO" altLang="es-CO" sz="2000" dirty="0"/>
          </a:p>
          <a:p>
            <a:pPr algn="just">
              <a:spcBef>
                <a:spcPct val="0"/>
              </a:spcBef>
              <a:buFontTx/>
              <a:buNone/>
            </a:pPr>
            <a:r>
              <a:rPr lang="es-CO" altLang="es-CO" sz="2000" dirty="0"/>
              <a:t>Es indudable también el poder destructivo que pueden acarrear los fenómenos volcánicos y a través de la historia, se han repetido desafortunadamente hechos de tragedia relacionados con su ocurrencia.</a:t>
            </a:r>
          </a:p>
        </p:txBody>
      </p:sp>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3660" y="3919782"/>
            <a:ext cx="4052836" cy="2749578"/>
          </a:xfrm>
          <a:prstGeom prst="roundRect">
            <a:avLst>
              <a:gd name="adj" fmla="val 8594"/>
            </a:avLst>
          </a:prstGeom>
          <a:solidFill>
            <a:srgbClr val="FFFFFF">
              <a:shade val="85000"/>
            </a:srgbClr>
          </a:solidFill>
          <a:ln>
            <a:noFill/>
          </a:ln>
          <a:effectLst>
            <a:reflection endPos="0" dist="5000" dir="5400000" sy="-100000" algn="bl" rotWithShape="0"/>
            <a:softEdge rad="127000"/>
          </a:effectLst>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9423" y="692696"/>
            <a:ext cx="1944216" cy="293121"/>
          </a:xfrm>
          <a:prstGeom prst="rect">
            <a:avLst/>
          </a:prstGeom>
        </p:spPr>
      </p:pic>
    </p:spTree>
    <p:extLst>
      <p:ext uri="{BB962C8B-B14F-4D97-AF65-F5344CB8AC3E}">
        <p14:creationId xmlns:p14="http://schemas.microsoft.com/office/powerpoint/2010/main" val="12697123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75656" y="202630"/>
            <a:ext cx="7668344" cy="346050"/>
          </a:xfrm>
        </p:spPr>
        <p:txBody>
          <a:bodyPr/>
          <a:lstStyle/>
          <a:p>
            <a:r>
              <a:rPr lang="en-US" sz="1500" i="1" dirty="0" smtClean="0"/>
              <a:t>BIENAL NACIONAL DE </a:t>
            </a:r>
            <a:r>
              <a:rPr lang="en-US" sz="1500" i="1" dirty="0"/>
              <a:t>NIÑOS, NIÑAS Y JÓVENES QUE VIVEN EN ZONAS DE RIESGO VOLCÁNICO</a:t>
            </a:r>
            <a:endParaRPr lang="es-CO" sz="1500" dirty="0"/>
          </a:p>
        </p:txBody>
      </p:sp>
      <p:pic>
        <p:nvPicPr>
          <p:cNvPr id="5" name="4 Marcador de contenido" descr="plat eng logo.jpg"/>
          <p:cNvPicPr>
            <a:picLocks noGrp="1" noChangeAspect="1"/>
          </p:cNvPicPr>
          <p:nvPr>
            <p:ph idx="1"/>
          </p:nvPr>
        </p:nvPicPr>
        <p:blipFill>
          <a:blip r:embed="rId2" cstate="print"/>
          <a:stretch>
            <a:fillRect/>
          </a:stretch>
        </p:blipFill>
        <p:spPr>
          <a:xfrm>
            <a:off x="323528" y="116632"/>
            <a:ext cx="1295124" cy="1040979"/>
          </a:xfrm>
        </p:spPr>
      </p:pic>
      <p:sp>
        <p:nvSpPr>
          <p:cNvPr id="44" name="CuadroTexto 43"/>
          <p:cNvSpPr txBox="1"/>
          <p:nvPr/>
        </p:nvSpPr>
        <p:spPr>
          <a:xfrm rot="16200000">
            <a:off x="-1147989" y="3460358"/>
            <a:ext cx="2736304" cy="369332"/>
          </a:xfrm>
          <a:prstGeom prst="rect">
            <a:avLst/>
          </a:prstGeom>
          <a:noFill/>
        </p:spPr>
        <p:txBody>
          <a:bodyPr wrap="square" rtlCol="0">
            <a:spAutoFit/>
          </a:bodyPr>
          <a:lstStyle/>
          <a:p>
            <a:pPr algn="ctr"/>
            <a:r>
              <a:rPr lang="es-CO" b="1" dirty="0" smtClean="0">
                <a:latin typeface="Arial" panose="020B0604020202020204" pitchFamily="34" charset="0"/>
                <a:cs typeface="Arial" panose="020B0604020202020204" pitchFamily="34" charset="0"/>
              </a:rPr>
              <a:t>J u s t i f i c a c i </a:t>
            </a:r>
            <a:r>
              <a:rPr lang="es-CO" b="1" dirty="0" err="1" smtClean="0">
                <a:latin typeface="Arial" panose="020B0604020202020204" pitchFamily="34" charset="0"/>
                <a:cs typeface="Arial" panose="020B0604020202020204" pitchFamily="34" charset="0"/>
              </a:rPr>
              <a:t>ó</a:t>
            </a:r>
            <a:r>
              <a:rPr lang="es-CO" b="1" dirty="0" smtClean="0">
                <a:latin typeface="Arial" panose="020B0604020202020204" pitchFamily="34" charset="0"/>
                <a:cs typeface="Arial" panose="020B0604020202020204" pitchFamily="34" charset="0"/>
              </a:rPr>
              <a:t> n </a:t>
            </a:r>
            <a:endParaRPr lang="es-CO" b="1" dirty="0">
              <a:latin typeface="Arial" panose="020B0604020202020204" pitchFamily="34" charset="0"/>
              <a:cs typeface="Arial" panose="020B0604020202020204" pitchFamily="34" charset="0"/>
            </a:endParaRPr>
          </a:p>
        </p:txBody>
      </p:sp>
      <p:pic>
        <p:nvPicPr>
          <p:cNvPr id="45" name="3 Imagen"/>
          <p:cNvPicPr>
            <a:picLocks noChangeAspect="1"/>
          </p:cNvPicPr>
          <p:nvPr/>
        </p:nvPicPr>
        <p:blipFill rotWithShape="1">
          <a:blip r:embed="rId3" cstate="print">
            <a:extLst>
              <a:ext uri="{28A0092B-C50C-407E-A947-70E740481C1C}">
                <a14:useLocalDpi xmlns:a14="http://schemas.microsoft.com/office/drawing/2010/main" val="0"/>
              </a:ext>
            </a:extLst>
          </a:blip>
          <a:srcRect l="2232" t="1793" r="2094" b="1608"/>
          <a:stretch/>
        </p:blipFill>
        <p:spPr bwMode="auto">
          <a:xfrm>
            <a:off x="467544" y="1184422"/>
            <a:ext cx="4249043" cy="5628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4 Imagen"/>
          <p:cNvPicPr>
            <a:picLocks noChangeAspect="1"/>
          </p:cNvPicPr>
          <p:nvPr/>
        </p:nvPicPr>
        <p:blipFill>
          <a:blip r:embed="rId4">
            <a:extLst>
              <a:ext uri="{28A0092B-C50C-407E-A947-70E740481C1C}">
                <a14:useLocalDpi xmlns:a14="http://schemas.microsoft.com/office/drawing/2010/main" val="0"/>
              </a:ext>
            </a:extLst>
          </a:blip>
          <a:srcRect b="11659"/>
          <a:stretch>
            <a:fillRect/>
          </a:stretch>
        </p:blipFill>
        <p:spPr bwMode="auto">
          <a:xfrm>
            <a:off x="6239570" y="1058242"/>
            <a:ext cx="1138237"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25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38145" y="1058242"/>
            <a:ext cx="1139825" cy="81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8145" y="1850405"/>
            <a:ext cx="113982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8 Imagen"/>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15757" y="2736230"/>
            <a:ext cx="11430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9 Imagen"/>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950520" y="2736230"/>
            <a:ext cx="1138237"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46 Imagen" descr="Nueva imagen.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17507" y="2736230"/>
            <a:ext cx="1157288"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27 Imagen"/>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015607" y="1850405"/>
            <a:ext cx="11414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30 Imagen"/>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231632" y="1850405"/>
            <a:ext cx="1146175"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14 Imagen"/>
          <p:cNvPicPr>
            <a:picLocks noChangeAspect="1"/>
          </p:cNvPicPr>
          <p:nvPr/>
        </p:nvPicPr>
        <p:blipFill>
          <a:blip r:embed="rId12">
            <a:extLst>
              <a:ext uri="{28A0092B-C50C-407E-A947-70E740481C1C}">
                <a14:useLocalDpi xmlns:a14="http://schemas.microsoft.com/office/drawing/2010/main" val="0"/>
              </a:ext>
            </a:extLst>
          </a:blip>
          <a:srcRect l="34892" t="23106" b="21919"/>
          <a:stretch>
            <a:fillRect/>
          </a:stretch>
        </p:blipFill>
        <p:spPr bwMode="auto">
          <a:xfrm>
            <a:off x="7542907" y="6042992"/>
            <a:ext cx="113188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51" descr="800px-2006-09-08_08_13_5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33057" y="6042992"/>
            <a:ext cx="112395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16 Imagen"/>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933057" y="5279405"/>
            <a:ext cx="1128713"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17 Imagen"/>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6214170" y="6042992"/>
            <a:ext cx="1122362"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18 Imagen"/>
          <p:cNvPicPr>
            <a:picLocks noChangeAspect="1"/>
          </p:cNvPicPr>
          <p:nvPr/>
        </p:nvPicPr>
        <p:blipFill>
          <a:blip r:embed="rId16">
            <a:extLst>
              <a:ext uri="{28A0092B-C50C-407E-A947-70E740481C1C}">
                <a14:useLocalDpi xmlns:a14="http://schemas.microsoft.com/office/drawing/2010/main" val="0"/>
              </a:ext>
            </a:extLst>
          </a:blip>
          <a:srcRect r="19653"/>
          <a:stretch>
            <a:fillRect/>
          </a:stretch>
        </p:blipFill>
        <p:spPr bwMode="auto">
          <a:xfrm>
            <a:off x="6214170" y="5298455"/>
            <a:ext cx="1122362"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1 Imagen"/>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7542907" y="5257180"/>
            <a:ext cx="1131888"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1261"/>
          <p:cNvPicPr>
            <a:picLocks noChangeAspect="1" noChangeArrowheads="1"/>
          </p:cNvPicPr>
          <p:nvPr/>
        </p:nvPicPr>
        <p:blipFill>
          <a:blip r:embed="rId18">
            <a:extLst>
              <a:ext uri="{28A0092B-C50C-407E-A947-70E740481C1C}">
                <a14:useLocalDpi xmlns:a14="http://schemas.microsoft.com/office/drawing/2010/main" val="0"/>
              </a:ext>
            </a:extLst>
          </a:blip>
          <a:srcRect t="11359" b="7523"/>
          <a:stretch>
            <a:fillRect/>
          </a:stretch>
        </p:blipFill>
        <p:spPr bwMode="auto">
          <a:xfrm>
            <a:off x="4956870" y="3599830"/>
            <a:ext cx="1131887"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1264"/>
          <p:cNvPicPr>
            <a:picLocks noChangeAspect="1" noChangeArrowheads="1"/>
          </p:cNvPicPr>
          <p:nvPr/>
        </p:nvPicPr>
        <p:blipFill>
          <a:blip r:embed="rId19">
            <a:extLst>
              <a:ext uri="{28A0092B-C50C-407E-A947-70E740481C1C}">
                <a14:useLocalDpi xmlns:a14="http://schemas.microsoft.com/office/drawing/2010/main" val="0"/>
              </a:ext>
            </a:extLst>
          </a:blip>
          <a:srcRect t="10599"/>
          <a:stretch>
            <a:fillRect/>
          </a:stretch>
        </p:blipFill>
        <p:spPr bwMode="auto">
          <a:xfrm>
            <a:off x="6214170" y="3544267"/>
            <a:ext cx="11493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17507" y="3549030"/>
            <a:ext cx="1157288" cy="842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23 Imagen"/>
          <p:cNvPicPr>
            <a:picLocks noChangeAspect="1"/>
          </p:cNvPicPr>
          <p:nvPr/>
        </p:nvPicPr>
        <p:blipFill>
          <a:blip r:embed="rId21">
            <a:extLst>
              <a:ext uri="{28A0092B-C50C-407E-A947-70E740481C1C}">
                <a14:useLocalDpi xmlns:a14="http://schemas.microsoft.com/office/drawing/2010/main" val="0"/>
              </a:ext>
            </a:extLst>
          </a:blip>
          <a:srcRect t="30209" b="46602"/>
          <a:stretch>
            <a:fillRect/>
          </a:stretch>
        </p:blipFill>
        <p:spPr bwMode="auto">
          <a:xfrm>
            <a:off x="4948932" y="4391992"/>
            <a:ext cx="372586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25 CuadroTexto"/>
          <p:cNvSpPr txBox="1">
            <a:spLocks noChangeArrowheads="1"/>
          </p:cNvSpPr>
          <p:nvPr/>
        </p:nvSpPr>
        <p:spPr bwMode="auto">
          <a:xfrm rot="5400000">
            <a:off x="8003008" y="1678359"/>
            <a:ext cx="1756072" cy="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MX" altLang="es-ES" sz="1400" b="1" dirty="0" smtClean="0">
                <a:solidFill>
                  <a:srgbClr val="000000"/>
                </a:solidFill>
                <a:latin typeface="Arial" panose="020B0604020202020204" pitchFamily="34" charset="0"/>
              </a:rPr>
              <a:t>Segmento Norte</a:t>
            </a:r>
            <a:endParaRPr lang="es-CO" altLang="es-ES" sz="1400" b="1" dirty="0">
              <a:solidFill>
                <a:srgbClr val="000000"/>
              </a:solidFill>
              <a:latin typeface="Arial" panose="020B0604020202020204" pitchFamily="34" charset="0"/>
            </a:endParaRPr>
          </a:p>
        </p:txBody>
      </p:sp>
      <p:sp>
        <p:nvSpPr>
          <p:cNvPr id="71" name="30 CuadroTexto"/>
          <p:cNvSpPr txBox="1">
            <a:spLocks noChangeArrowheads="1"/>
          </p:cNvSpPr>
          <p:nvPr/>
        </p:nvSpPr>
        <p:spPr bwMode="auto">
          <a:xfrm rot="5400000">
            <a:off x="7733952" y="3782640"/>
            <a:ext cx="22971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MX" altLang="es-ES" sz="1400" b="1" dirty="0" smtClean="0">
                <a:solidFill>
                  <a:srgbClr val="000000"/>
                </a:solidFill>
                <a:latin typeface="Arial" panose="020B0604020202020204" pitchFamily="34" charset="0"/>
              </a:rPr>
              <a:t>Segmento Central</a:t>
            </a:r>
            <a:endParaRPr lang="es-CO" altLang="es-ES" sz="1400" b="1" dirty="0">
              <a:solidFill>
                <a:srgbClr val="000000"/>
              </a:solidFill>
              <a:latin typeface="Arial" panose="020B0604020202020204" pitchFamily="34" charset="0"/>
            </a:endParaRPr>
          </a:p>
        </p:txBody>
      </p:sp>
      <p:sp>
        <p:nvSpPr>
          <p:cNvPr id="72" name="31 CuadroTexto"/>
          <p:cNvSpPr txBox="1">
            <a:spLocks noChangeArrowheads="1"/>
          </p:cNvSpPr>
          <p:nvPr/>
        </p:nvSpPr>
        <p:spPr bwMode="auto">
          <a:xfrm rot="5400000">
            <a:off x="8157543" y="5820121"/>
            <a:ext cx="148961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s-MX" altLang="es-ES" sz="1400" b="1" dirty="0" smtClean="0">
                <a:solidFill>
                  <a:srgbClr val="000000"/>
                </a:solidFill>
                <a:latin typeface="Arial" panose="020B0604020202020204" pitchFamily="34" charset="0"/>
              </a:rPr>
              <a:t>Segmento Sur</a:t>
            </a:r>
            <a:endParaRPr lang="es-CO" altLang="es-ES" sz="1400" b="1" dirty="0">
              <a:solidFill>
                <a:srgbClr val="000000"/>
              </a:solidFill>
              <a:latin typeface="Arial" panose="020B0604020202020204" pitchFamily="34" charset="0"/>
            </a:endParaRPr>
          </a:p>
        </p:txBody>
      </p:sp>
      <p:sp>
        <p:nvSpPr>
          <p:cNvPr id="73" name="29 CuadroTexto"/>
          <p:cNvSpPr txBox="1">
            <a:spLocks noChangeArrowheads="1"/>
          </p:cNvSpPr>
          <p:nvPr/>
        </p:nvSpPr>
        <p:spPr bwMode="auto">
          <a:xfrm>
            <a:off x="7893745" y="5239717"/>
            <a:ext cx="7762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r">
              <a:spcBef>
                <a:spcPct val="0"/>
              </a:spcBef>
              <a:buFontTx/>
              <a:buNone/>
            </a:pPr>
            <a:r>
              <a:rPr lang="es-CO" altLang="es-ES" sz="1000">
                <a:solidFill>
                  <a:srgbClr val="000000"/>
                </a:solidFill>
                <a:latin typeface="Arial Narrow" panose="020B0606020202030204" pitchFamily="34" charset="0"/>
              </a:rPr>
              <a:t>Las Ánimas</a:t>
            </a:r>
          </a:p>
        </p:txBody>
      </p:sp>
      <p:sp>
        <p:nvSpPr>
          <p:cNvPr id="74" name="32 CuadroTexto"/>
          <p:cNvSpPr txBox="1">
            <a:spLocks noChangeArrowheads="1"/>
          </p:cNvSpPr>
          <p:nvPr/>
        </p:nvSpPr>
        <p:spPr bwMode="auto">
          <a:xfrm>
            <a:off x="6228457" y="5257180"/>
            <a:ext cx="863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CO" altLang="es-ES" sz="1000">
                <a:solidFill>
                  <a:srgbClr val="000000"/>
                </a:solidFill>
                <a:latin typeface="Arial Narrow" panose="020B0606020202030204" pitchFamily="34" charset="0"/>
              </a:rPr>
              <a:t>Doña Juana</a:t>
            </a:r>
          </a:p>
        </p:txBody>
      </p:sp>
      <p:sp>
        <p:nvSpPr>
          <p:cNvPr id="75" name="33 CuadroTexto"/>
          <p:cNvSpPr txBox="1">
            <a:spLocks noChangeArrowheads="1"/>
          </p:cNvSpPr>
          <p:nvPr/>
        </p:nvSpPr>
        <p:spPr bwMode="auto">
          <a:xfrm>
            <a:off x="5220395" y="5257180"/>
            <a:ext cx="863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CO" altLang="es-ES" sz="1000">
                <a:solidFill>
                  <a:srgbClr val="000000"/>
                </a:solidFill>
                <a:latin typeface="Arial Narrow" panose="020B0606020202030204" pitchFamily="34" charset="0"/>
              </a:rPr>
              <a:t>Galeras</a:t>
            </a:r>
          </a:p>
        </p:txBody>
      </p:sp>
      <p:sp>
        <p:nvSpPr>
          <p:cNvPr id="76" name="34 CuadroTexto"/>
          <p:cNvSpPr txBox="1">
            <a:spLocks noChangeArrowheads="1"/>
          </p:cNvSpPr>
          <p:nvPr/>
        </p:nvSpPr>
        <p:spPr bwMode="auto">
          <a:xfrm>
            <a:off x="4933057" y="6019180"/>
            <a:ext cx="863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CO" altLang="es-ES" sz="1000">
                <a:solidFill>
                  <a:srgbClr val="000000"/>
                </a:solidFill>
                <a:latin typeface="Arial Narrow" panose="020B0606020202030204" pitchFamily="34" charset="0"/>
              </a:rPr>
              <a:t>Azufral</a:t>
            </a:r>
          </a:p>
        </p:txBody>
      </p:sp>
      <p:sp>
        <p:nvSpPr>
          <p:cNvPr id="77" name="35 CuadroTexto"/>
          <p:cNvSpPr txBox="1">
            <a:spLocks noChangeArrowheads="1"/>
          </p:cNvSpPr>
          <p:nvPr/>
        </p:nvSpPr>
        <p:spPr bwMode="auto">
          <a:xfrm>
            <a:off x="6157020" y="6049342"/>
            <a:ext cx="863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CO" altLang="es-ES" sz="1000">
                <a:solidFill>
                  <a:srgbClr val="000000"/>
                </a:solidFill>
                <a:latin typeface="Arial Narrow" panose="020B0606020202030204" pitchFamily="34" charset="0"/>
              </a:rPr>
              <a:t>Cumbal</a:t>
            </a:r>
          </a:p>
        </p:txBody>
      </p:sp>
      <p:sp>
        <p:nvSpPr>
          <p:cNvPr id="78" name="36 CuadroTexto"/>
          <p:cNvSpPr txBox="1">
            <a:spLocks noChangeArrowheads="1"/>
          </p:cNvSpPr>
          <p:nvPr/>
        </p:nvSpPr>
        <p:spPr bwMode="auto">
          <a:xfrm>
            <a:off x="7517507" y="6031880"/>
            <a:ext cx="7239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CO" altLang="es-ES" sz="1000">
                <a:solidFill>
                  <a:srgbClr val="000000"/>
                </a:solidFill>
                <a:latin typeface="Arial Narrow" panose="020B0606020202030204" pitchFamily="34" charset="0"/>
              </a:rPr>
              <a:t>Chiles</a:t>
            </a:r>
          </a:p>
        </p:txBody>
      </p:sp>
      <p:sp>
        <p:nvSpPr>
          <p:cNvPr id="79" name="37 CuadroTexto"/>
          <p:cNvSpPr txBox="1">
            <a:spLocks noChangeArrowheads="1"/>
          </p:cNvSpPr>
          <p:nvPr/>
        </p:nvSpPr>
        <p:spPr bwMode="auto">
          <a:xfrm>
            <a:off x="5004495" y="4361830"/>
            <a:ext cx="21605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CO" altLang="es-ES" sz="1000">
                <a:solidFill>
                  <a:srgbClr val="000000"/>
                </a:solidFill>
                <a:latin typeface="Arial Narrow" panose="020B0606020202030204" pitchFamily="34" charset="0"/>
              </a:rPr>
              <a:t>Cadena Volcánica de Los Coconucos</a:t>
            </a:r>
          </a:p>
        </p:txBody>
      </p:sp>
      <p:sp>
        <p:nvSpPr>
          <p:cNvPr id="80" name="38 CuadroTexto"/>
          <p:cNvSpPr txBox="1">
            <a:spLocks noChangeArrowheads="1"/>
          </p:cNvSpPr>
          <p:nvPr/>
        </p:nvSpPr>
        <p:spPr bwMode="auto">
          <a:xfrm>
            <a:off x="4933057" y="3528392"/>
            <a:ext cx="863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CO" altLang="es-ES" sz="1000">
                <a:solidFill>
                  <a:srgbClr val="000000"/>
                </a:solidFill>
                <a:latin typeface="Arial Narrow" panose="020B0606020202030204" pitchFamily="34" charset="0"/>
              </a:rPr>
              <a:t>Cerro Gordo</a:t>
            </a:r>
          </a:p>
        </p:txBody>
      </p:sp>
      <p:sp>
        <p:nvSpPr>
          <p:cNvPr id="81" name="39 CuadroTexto"/>
          <p:cNvSpPr txBox="1">
            <a:spLocks noChangeArrowheads="1"/>
          </p:cNvSpPr>
          <p:nvPr/>
        </p:nvSpPr>
        <p:spPr bwMode="auto">
          <a:xfrm>
            <a:off x="6083995" y="3498230"/>
            <a:ext cx="8651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CO" altLang="es-ES" sz="1000">
                <a:solidFill>
                  <a:srgbClr val="000000"/>
                </a:solidFill>
                <a:latin typeface="Arial Narrow" panose="020B0606020202030204" pitchFamily="34" charset="0"/>
              </a:rPr>
              <a:t>Azafatudo</a:t>
            </a:r>
          </a:p>
        </p:txBody>
      </p:sp>
      <p:sp>
        <p:nvSpPr>
          <p:cNvPr id="82" name="40 CuadroTexto"/>
          <p:cNvSpPr txBox="1">
            <a:spLocks noChangeArrowheads="1"/>
          </p:cNvSpPr>
          <p:nvPr/>
        </p:nvSpPr>
        <p:spPr bwMode="auto">
          <a:xfrm>
            <a:off x="7452420" y="3528392"/>
            <a:ext cx="863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CO" altLang="es-ES" sz="1000">
                <a:solidFill>
                  <a:srgbClr val="000000"/>
                </a:solidFill>
                <a:latin typeface="Arial Narrow" panose="020B0606020202030204" pitchFamily="34" charset="0"/>
              </a:rPr>
              <a:t>Cerro Negro</a:t>
            </a:r>
          </a:p>
        </p:txBody>
      </p:sp>
      <p:sp>
        <p:nvSpPr>
          <p:cNvPr id="83" name="41 CuadroTexto"/>
          <p:cNvSpPr txBox="1">
            <a:spLocks noChangeArrowheads="1"/>
          </p:cNvSpPr>
          <p:nvPr/>
        </p:nvSpPr>
        <p:spPr bwMode="auto">
          <a:xfrm>
            <a:off x="7741345" y="2664792"/>
            <a:ext cx="863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CO" altLang="es-ES" sz="1000">
                <a:solidFill>
                  <a:srgbClr val="000000"/>
                </a:solidFill>
                <a:latin typeface="Arial Narrow" panose="020B0606020202030204" pitchFamily="34" charset="0"/>
              </a:rPr>
              <a:t>Sotará</a:t>
            </a:r>
          </a:p>
        </p:txBody>
      </p:sp>
      <p:sp>
        <p:nvSpPr>
          <p:cNvPr id="84" name="42 CuadroTexto"/>
          <p:cNvSpPr txBox="1">
            <a:spLocks noChangeArrowheads="1"/>
          </p:cNvSpPr>
          <p:nvPr/>
        </p:nvSpPr>
        <p:spPr bwMode="auto">
          <a:xfrm>
            <a:off x="6299895" y="2664792"/>
            <a:ext cx="8651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CO" altLang="es-ES" sz="1000">
                <a:solidFill>
                  <a:srgbClr val="000000"/>
                </a:solidFill>
                <a:latin typeface="Arial Narrow" panose="020B0606020202030204" pitchFamily="34" charset="0"/>
              </a:rPr>
              <a:t>Puracé</a:t>
            </a:r>
          </a:p>
        </p:txBody>
      </p:sp>
      <p:sp>
        <p:nvSpPr>
          <p:cNvPr id="85" name="43 CuadroTexto"/>
          <p:cNvSpPr txBox="1">
            <a:spLocks noChangeArrowheads="1"/>
          </p:cNvSpPr>
          <p:nvPr/>
        </p:nvSpPr>
        <p:spPr bwMode="auto">
          <a:xfrm>
            <a:off x="5004495" y="2706067"/>
            <a:ext cx="10795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CO" altLang="es-ES" sz="1000">
                <a:solidFill>
                  <a:srgbClr val="000000"/>
                </a:solidFill>
                <a:latin typeface="Arial Narrow" panose="020B0606020202030204" pitchFamily="34" charset="0"/>
              </a:rPr>
              <a:t>Nevado del Huila</a:t>
            </a:r>
          </a:p>
        </p:txBody>
      </p:sp>
      <p:sp>
        <p:nvSpPr>
          <p:cNvPr id="86" name="44 CuadroTexto"/>
          <p:cNvSpPr txBox="1">
            <a:spLocks noChangeArrowheads="1"/>
          </p:cNvSpPr>
          <p:nvPr/>
        </p:nvSpPr>
        <p:spPr bwMode="auto">
          <a:xfrm>
            <a:off x="4933057" y="1842467"/>
            <a:ext cx="15113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CO" altLang="es-ES" sz="1000">
                <a:solidFill>
                  <a:srgbClr val="000000"/>
                </a:solidFill>
                <a:latin typeface="Arial Narrow" panose="020B0606020202030204" pitchFamily="34" charset="0"/>
              </a:rPr>
              <a:t>Nevado de Santa Isabel</a:t>
            </a:r>
          </a:p>
        </p:txBody>
      </p:sp>
      <p:sp>
        <p:nvSpPr>
          <p:cNvPr id="87" name="45 CuadroTexto"/>
          <p:cNvSpPr txBox="1">
            <a:spLocks noChangeArrowheads="1"/>
          </p:cNvSpPr>
          <p:nvPr/>
        </p:nvSpPr>
        <p:spPr bwMode="auto">
          <a:xfrm>
            <a:off x="6299895" y="1799605"/>
            <a:ext cx="10810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CO" altLang="es-ES" sz="1000">
                <a:solidFill>
                  <a:srgbClr val="000000"/>
                </a:solidFill>
                <a:latin typeface="Arial Narrow" panose="020B0606020202030204" pitchFamily="34" charset="0"/>
              </a:rPr>
              <a:t>Nevado del Tolima</a:t>
            </a:r>
          </a:p>
        </p:txBody>
      </p:sp>
      <p:sp>
        <p:nvSpPr>
          <p:cNvPr id="88" name="46 CuadroTexto"/>
          <p:cNvSpPr txBox="1">
            <a:spLocks noChangeArrowheads="1"/>
          </p:cNvSpPr>
          <p:nvPr/>
        </p:nvSpPr>
        <p:spPr bwMode="auto">
          <a:xfrm>
            <a:off x="7893745" y="1799605"/>
            <a:ext cx="863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CO" altLang="es-ES" sz="1000">
                <a:solidFill>
                  <a:srgbClr val="000000"/>
                </a:solidFill>
                <a:latin typeface="Arial Narrow" panose="020B0606020202030204" pitchFamily="34" charset="0"/>
              </a:rPr>
              <a:t>Machín</a:t>
            </a:r>
          </a:p>
        </p:txBody>
      </p:sp>
      <p:sp>
        <p:nvSpPr>
          <p:cNvPr id="89" name="47 CuadroTexto"/>
          <p:cNvSpPr txBox="1">
            <a:spLocks noChangeArrowheads="1"/>
          </p:cNvSpPr>
          <p:nvPr/>
        </p:nvSpPr>
        <p:spPr bwMode="auto">
          <a:xfrm>
            <a:off x="7668320" y="1007442"/>
            <a:ext cx="12414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CO" altLang="es-ES" sz="1000">
                <a:solidFill>
                  <a:srgbClr val="000000"/>
                </a:solidFill>
                <a:latin typeface="Arial Narrow" panose="020B0606020202030204" pitchFamily="34" charset="0"/>
              </a:rPr>
              <a:t>Nevado del Ruiz</a:t>
            </a:r>
          </a:p>
        </p:txBody>
      </p:sp>
      <p:sp>
        <p:nvSpPr>
          <p:cNvPr id="90" name="48 CuadroTexto"/>
          <p:cNvSpPr txBox="1">
            <a:spLocks noChangeArrowheads="1"/>
          </p:cNvSpPr>
          <p:nvPr/>
        </p:nvSpPr>
        <p:spPr bwMode="auto">
          <a:xfrm>
            <a:off x="6299895" y="1007442"/>
            <a:ext cx="12414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CO" altLang="es-ES" sz="1000">
                <a:solidFill>
                  <a:srgbClr val="000000"/>
                </a:solidFill>
                <a:latin typeface="Arial Narrow" panose="020B0606020202030204" pitchFamily="34" charset="0"/>
              </a:rPr>
              <a:t>Cerro Bravo</a:t>
            </a:r>
          </a:p>
        </p:txBody>
      </p:sp>
      <p:sp>
        <p:nvSpPr>
          <p:cNvPr id="91" name="50 Rectángulo"/>
          <p:cNvSpPr/>
          <p:nvPr/>
        </p:nvSpPr>
        <p:spPr>
          <a:xfrm>
            <a:off x="4933057" y="908720"/>
            <a:ext cx="3816350" cy="17274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solidFill>
                <a:prstClr val="white"/>
              </a:solidFill>
            </a:endParaRPr>
          </a:p>
        </p:txBody>
      </p:sp>
      <p:sp>
        <p:nvSpPr>
          <p:cNvPr id="92" name="51 Rectángulo"/>
          <p:cNvSpPr/>
          <p:nvPr/>
        </p:nvSpPr>
        <p:spPr>
          <a:xfrm>
            <a:off x="4933057" y="2664792"/>
            <a:ext cx="3816350" cy="256381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solidFill>
                <a:prstClr val="white"/>
              </a:solidFill>
            </a:endParaRPr>
          </a:p>
        </p:txBody>
      </p:sp>
      <p:sp>
        <p:nvSpPr>
          <p:cNvPr id="93" name="52 Rectángulo"/>
          <p:cNvSpPr/>
          <p:nvPr/>
        </p:nvSpPr>
        <p:spPr>
          <a:xfrm>
            <a:off x="4933057" y="5257180"/>
            <a:ext cx="3816350" cy="15843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a:solidFill>
                <a:prstClr val="white"/>
              </a:solidFill>
            </a:endParaRPr>
          </a:p>
        </p:txBody>
      </p:sp>
      <p:pic>
        <p:nvPicPr>
          <p:cNvPr id="94" name="Picture 5"/>
          <p:cNvPicPr>
            <a:picLocks noChangeAspect="1" noChangeArrowheads="1"/>
          </p:cNvPicPr>
          <p:nvPr/>
        </p:nvPicPr>
        <p:blipFill>
          <a:blip r:embed="rId22">
            <a:extLst>
              <a:ext uri="{28A0092B-C50C-407E-A947-70E740481C1C}">
                <a14:useLocalDpi xmlns:a14="http://schemas.microsoft.com/office/drawing/2010/main" val="0"/>
              </a:ext>
            </a:extLst>
          </a:blip>
          <a:srcRect l="5334" t="1778" r="30696" b="49052"/>
          <a:stretch>
            <a:fillRect/>
          </a:stretch>
        </p:blipFill>
        <p:spPr bwMode="auto">
          <a:xfrm>
            <a:off x="5001320" y="1074117"/>
            <a:ext cx="116205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48 CuadroTexto"/>
          <p:cNvSpPr txBox="1">
            <a:spLocks noChangeArrowheads="1"/>
          </p:cNvSpPr>
          <p:nvPr/>
        </p:nvSpPr>
        <p:spPr bwMode="auto">
          <a:xfrm>
            <a:off x="4933057" y="1007442"/>
            <a:ext cx="1306513"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CO" altLang="es-ES" sz="1000">
                <a:solidFill>
                  <a:srgbClr val="000000"/>
                </a:solidFill>
                <a:latin typeface="Arial Narrow" panose="020B0606020202030204" pitchFamily="34" charset="0"/>
              </a:rPr>
              <a:t>Paramillo de Sta. Rosa</a:t>
            </a:r>
          </a:p>
        </p:txBody>
      </p:sp>
      <p:sp>
        <p:nvSpPr>
          <p:cNvPr id="96" name="CuadroTexto 5"/>
          <p:cNvSpPr txBox="1">
            <a:spLocks noChangeArrowheads="1"/>
          </p:cNvSpPr>
          <p:nvPr/>
        </p:nvSpPr>
        <p:spPr bwMode="auto">
          <a:xfrm>
            <a:off x="1558032" y="692696"/>
            <a:ext cx="33020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CO" altLang="es-ES" sz="1400" b="1" dirty="0">
                <a:solidFill>
                  <a:srgbClr val="000000"/>
                </a:solidFill>
              </a:rPr>
              <a:t>Principales Volcanes activos en Colombia: en tres segmentos geográficos</a:t>
            </a:r>
            <a:endParaRPr lang="es-ES" altLang="es-ES" sz="1400" b="1" dirty="0">
              <a:solidFill>
                <a:srgbClr val="000000"/>
              </a:solidFill>
            </a:endParaRPr>
          </a:p>
        </p:txBody>
      </p:sp>
      <p:sp>
        <p:nvSpPr>
          <p:cNvPr id="97" name="36 CuadroTexto"/>
          <p:cNvSpPr txBox="1">
            <a:spLocks noChangeArrowheads="1"/>
          </p:cNvSpPr>
          <p:nvPr/>
        </p:nvSpPr>
        <p:spPr bwMode="auto">
          <a:xfrm>
            <a:off x="8147745" y="5995367"/>
            <a:ext cx="6365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CO" altLang="es-ES" sz="1000">
                <a:solidFill>
                  <a:srgbClr val="000000"/>
                </a:solidFill>
                <a:latin typeface="Arial Narrow" panose="020B0606020202030204" pitchFamily="34" charset="0"/>
              </a:rPr>
              <a:t>Cerro Negro</a:t>
            </a:r>
          </a:p>
        </p:txBody>
      </p:sp>
      <p:pic>
        <p:nvPicPr>
          <p:cNvPr id="98" name="Imagen 9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159423" y="692696"/>
            <a:ext cx="1944216" cy="293121"/>
          </a:xfrm>
          <a:prstGeom prst="rect">
            <a:avLst/>
          </a:prstGeom>
        </p:spPr>
      </p:pic>
    </p:spTree>
    <p:extLst>
      <p:ext uri="{BB962C8B-B14F-4D97-AF65-F5344CB8AC3E}">
        <p14:creationId xmlns:p14="http://schemas.microsoft.com/office/powerpoint/2010/main" val="34844066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descr="Armero 8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147" y="1196752"/>
            <a:ext cx="8334341" cy="5608121"/>
          </a:xfrm>
          <a:prstGeom prst="roundRect">
            <a:avLst>
              <a:gd name="adj" fmla="val 4303"/>
            </a:avLst>
          </a:prstGeom>
          <a:solidFill>
            <a:srgbClr val="FFFFFF">
              <a:shade val="85000"/>
            </a:srgbClr>
          </a:solidFill>
          <a:ln>
            <a:noFill/>
          </a:ln>
          <a:effectLst>
            <a:reflection endPos="0" dir="5400000" sy="-100000" algn="bl" rotWithShape="0"/>
          </a:effectLst>
          <a:extLst/>
        </p:spPr>
      </p:pic>
      <p:sp>
        <p:nvSpPr>
          <p:cNvPr id="2" name="1 Título"/>
          <p:cNvSpPr>
            <a:spLocks noGrp="1"/>
          </p:cNvSpPr>
          <p:nvPr>
            <p:ph type="title"/>
          </p:nvPr>
        </p:nvSpPr>
        <p:spPr>
          <a:xfrm>
            <a:off x="1475656" y="202630"/>
            <a:ext cx="7668344" cy="346050"/>
          </a:xfrm>
        </p:spPr>
        <p:txBody>
          <a:bodyPr/>
          <a:lstStyle/>
          <a:p>
            <a:r>
              <a:rPr lang="en-US" sz="1500" i="1" dirty="0" smtClean="0"/>
              <a:t>BIENAL NACIONAL DE </a:t>
            </a:r>
            <a:r>
              <a:rPr lang="en-US" sz="1500" i="1" dirty="0"/>
              <a:t>NIÑOS, NIÑAS Y JÓVENES QUE VIVEN EN ZONAS DE RIESGO VOLCÁNICO</a:t>
            </a:r>
            <a:endParaRPr lang="es-CO" sz="1500" dirty="0"/>
          </a:p>
        </p:txBody>
      </p:sp>
      <p:pic>
        <p:nvPicPr>
          <p:cNvPr id="5" name="4 Marcador de contenido" descr="plat eng logo.jpg"/>
          <p:cNvPicPr>
            <a:picLocks noGrp="1" noChangeAspect="1"/>
          </p:cNvPicPr>
          <p:nvPr>
            <p:ph idx="1"/>
          </p:nvPr>
        </p:nvPicPr>
        <p:blipFill>
          <a:blip r:embed="rId3" cstate="print"/>
          <a:stretch>
            <a:fillRect/>
          </a:stretch>
        </p:blipFill>
        <p:spPr>
          <a:xfrm>
            <a:off x="323528" y="116632"/>
            <a:ext cx="1295124" cy="1040979"/>
          </a:xfrm>
        </p:spPr>
      </p:pic>
      <p:sp>
        <p:nvSpPr>
          <p:cNvPr id="6" name="Text Box 3"/>
          <p:cNvSpPr txBox="1">
            <a:spLocks noChangeArrowheads="1"/>
          </p:cNvSpPr>
          <p:nvPr/>
        </p:nvSpPr>
        <p:spPr bwMode="auto">
          <a:xfrm>
            <a:off x="630147" y="1126703"/>
            <a:ext cx="8334342" cy="707886"/>
          </a:xfrm>
          <a:prstGeom prst="rect">
            <a:avLst/>
          </a:prstGeom>
          <a:solidFill>
            <a:schemeClr val="tx1"/>
          </a:solid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s-CO" sz="2000" dirty="0" err="1">
                <a:solidFill>
                  <a:schemeClr val="bg1"/>
                </a:solidFill>
                <a:latin typeface="Arial Narrow" panose="020B0606020202030204" pitchFamily="34" charset="0"/>
                <a:cs typeface="Arial" panose="020B0604020202020204" pitchFamily="34" charset="0"/>
              </a:rPr>
              <a:t>Contexto</a:t>
            </a:r>
            <a:r>
              <a:rPr lang="en-US" altLang="es-CO" sz="2000" dirty="0">
                <a:solidFill>
                  <a:schemeClr val="bg1"/>
                </a:solidFill>
                <a:latin typeface="Arial Narrow" panose="020B0606020202030204" pitchFamily="34" charset="0"/>
                <a:cs typeface="Arial" panose="020B0604020202020204" pitchFamily="34" charset="0"/>
              </a:rPr>
              <a:t> </a:t>
            </a:r>
            <a:r>
              <a:rPr lang="en-US" altLang="es-CO" sz="2000" dirty="0" err="1">
                <a:solidFill>
                  <a:schemeClr val="bg1"/>
                </a:solidFill>
                <a:latin typeface="Arial Narrow" panose="020B0606020202030204" pitchFamily="34" charset="0"/>
                <a:cs typeface="Arial" panose="020B0604020202020204" pitchFamily="34" charset="0"/>
              </a:rPr>
              <a:t>Colombiano</a:t>
            </a:r>
            <a:r>
              <a:rPr lang="en-US" altLang="es-CO" sz="2000" dirty="0">
                <a:solidFill>
                  <a:schemeClr val="bg1"/>
                </a:solidFill>
                <a:latin typeface="Arial Narrow" panose="020B0606020202030204" pitchFamily="34" charset="0"/>
                <a:cs typeface="Arial" panose="020B0604020202020204" pitchFamily="34" charset="0"/>
              </a:rPr>
              <a:t>:  </a:t>
            </a:r>
            <a:r>
              <a:rPr lang="en-US" altLang="es-CO" sz="2000" dirty="0" err="1">
                <a:solidFill>
                  <a:schemeClr val="bg1"/>
                </a:solidFill>
                <a:latin typeface="Arial Narrow" panose="020B0606020202030204" pitchFamily="34" charset="0"/>
                <a:cs typeface="Arial" panose="020B0604020202020204" pitchFamily="34" charset="0"/>
              </a:rPr>
              <a:t>E</a:t>
            </a:r>
            <a:r>
              <a:rPr lang="en-US" altLang="es-CO" sz="2000" dirty="0" err="1" smtClean="0">
                <a:solidFill>
                  <a:schemeClr val="bg1"/>
                </a:solidFill>
                <a:latin typeface="Arial Narrow" panose="020B0606020202030204" pitchFamily="34" charset="0"/>
                <a:cs typeface="Arial" panose="020B0604020202020204" pitchFamily="34" charset="0"/>
              </a:rPr>
              <a:t>rupción</a:t>
            </a:r>
            <a:r>
              <a:rPr lang="en-US" altLang="es-CO" sz="2000" dirty="0" smtClean="0">
                <a:solidFill>
                  <a:schemeClr val="bg1"/>
                </a:solidFill>
                <a:latin typeface="Arial Narrow" panose="020B0606020202030204" pitchFamily="34" charset="0"/>
                <a:cs typeface="Arial" panose="020B0604020202020204" pitchFamily="34" charset="0"/>
              </a:rPr>
              <a:t> </a:t>
            </a:r>
            <a:r>
              <a:rPr lang="en-US" altLang="es-CO" sz="2000" dirty="0" err="1">
                <a:solidFill>
                  <a:schemeClr val="bg1"/>
                </a:solidFill>
                <a:latin typeface="Arial Narrow" panose="020B0606020202030204" pitchFamily="34" charset="0"/>
                <a:cs typeface="Arial" panose="020B0604020202020204" pitchFamily="34" charset="0"/>
              </a:rPr>
              <a:t>VNRuíz</a:t>
            </a:r>
            <a:r>
              <a:rPr lang="en-US" altLang="es-CO" sz="2000" dirty="0">
                <a:solidFill>
                  <a:schemeClr val="bg1"/>
                </a:solidFill>
                <a:latin typeface="Arial Narrow" panose="020B0606020202030204" pitchFamily="34" charset="0"/>
                <a:cs typeface="Arial" panose="020B0604020202020204" pitchFamily="34" charset="0"/>
              </a:rPr>
              <a:t> </a:t>
            </a:r>
            <a:r>
              <a:rPr lang="en-US" altLang="es-CO" sz="2000" dirty="0" err="1">
                <a:solidFill>
                  <a:schemeClr val="bg1"/>
                </a:solidFill>
                <a:latin typeface="Arial Narrow" panose="020B0606020202030204" pitchFamily="34" charset="0"/>
                <a:cs typeface="Arial" panose="020B0604020202020204" pitchFamily="34" charset="0"/>
              </a:rPr>
              <a:t>noviembre</a:t>
            </a:r>
            <a:r>
              <a:rPr lang="en-US" altLang="es-CO" sz="2000" dirty="0">
                <a:solidFill>
                  <a:schemeClr val="bg1"/>
                </a:solidFill>
                <a:latin typeface="Arial Narrow" panose="020B0606020202030204" pitchFamily="34" charset="0"/>
                <a:cs typeface="Arial" panose="020B0604020202020204" pitchFamily="34" charset="0"/>
              </a:rPr>
              <a:t> de 1985, un </a:t>
            </a:r>
            <a:r>
              <a:rPr lang="en-US" altLang="es-CO" sz="2000" dirty="0" err="1">
                <a:solidFill>
                  <a:schemeClr val="bg1"/>
                </a:solidFill>
                <a:latin typeface="Arial Narrow" panose="020B0606020202030204" pitchFamily="34" charset="0"/>
                <a:cs typeface="Arial" panose="020B0604020202020204" pitchFamily="34" charset="0"/>
              </a:rPr>
              <a:t>desastre</a:t>
            </a:r>
            <a:r>
              <a:rPr lang="en-US" altLang="es-CO" sz="2000" dirty="0">
                <a:solidFill>
                  <a:schemeClr val="bg1"/>
                </a:solidFill>
                <a:latin typeface="Arial Narrow" panose="020B0606020202030204" pitchFamily="34" charset="0"/>
                <a:cs typeface="Arial" panose="020B0604020202020204" pitchFamily="34" charset="0"/>
              </a:rPr>
              <a:t> que </a:t>
            </a:r>
            <a:r>
              <a:rPr lang="en-US" altLang="es-CO" sz="2000" dirty="0" err="1">
                <a:solidFill>
                  <a:schemeClr val="bg1"/>
                </a:solidFill>
                <a:latin typeface="Arial Narrow" panose="020B0606020202030204" pitchFamily="34" charset="0"/>
                <a:cs typeface="Arial" panose="020B0604020202020204" pitchFamily="34" charset="0"/>
              </a:rPr>
              <a:t>marcó</a:t>
            </a:r>
            <a:r>
              <a:rPr lang="en-US" altLang="es-CO" sz="2000" dirty="0">
                <a:solidFill>
                  <a:schemeClr val="bg1"/>
                </a:solidFill>
                <a:latin typeface="Arial Narrow" panose="020B0606020202030204" pitchFamily="34" charset="0"/>
                <a:cs typeface="Arial" panose="020B0604020202020204" pitchFamily="34" charset="0"/>
              </a:rPr>
              <a:t> la </a:t>
            </a:r>
            <a:r>
              <a:rPr lang="en-US" altLang="es-CO" sz="2000" dirty="0" err="1">
                <a:solidFill>
                  <a:schemeClr val="bg1"/>
                </a:solidFill>
                <a:latin typeface="Arial Narrow" panose="020B0606020202030204" pitchFamily="34" charset="0"/>
                <a:cs typeface="Arial" panose="020B0604020202020204" pitchFamily="34" charset="0"/>
              </a:rPr>
              <a:t>historia</a:t>
            </a:r>
            <a:r>
              <a:rPr lang="en-US" altLang="es-CO" sz="2000" dirty="0">
                <a:solidFill>
                  <a:schemeClr val="bg1"/>
                </a:solidFill>
                <a:latin typeface="Arial Narrow" panose="020B0606020202030204" pitchFamily="34" charset="0"/>
                <a:cs typeface="Arial" panose="020B0604020202020204" pitchFamily="34" charset="0"/>
              </a:rPr>
              <a:t> de Colombia y del </a:t>
            </a:r>
            <a:r>
              <a:rPr lang="en-US" altLang="es-CO" sz="2000" dirty="0" err="1" smtClean="0">
                <a:solidFill>
                  <a:schemeClr val="bg1"/>
                </a:solidFill>
                <a:latin typeface="Arial Narrow" panose="020B0606020202030204" pitchFamily="34" charset="0"/>
                <a:cs typeface="Arial" panose="020B0604020202020204" pitchFamily="34" charset="0"/>
              </a:rPr>
              <a:t>Mundo</a:t>
            </a:r>
            <a:r>
              <a:rPr lang="en-US" altLang="es-CO" sz="2000" dirty="0" smtClean="0">
                <a:solidFill>
                  <a:schemeClr val="bg1"/>
                </a:solidFill>
                <a:latin typeface="Arial Narrow" panose="020B0606020202030204" pitchFamily="34" charset="0"/>
                <a:cs typeface="Arial" panose="020B0604020202020204" pitchFamily="34" charset="0"/>
              </a:rPr>
              <a:t> </a:t>
            </a:r>
            <a:endParaRPr lang="en-US" altLang="es-CO" sz="2000" dirty="0">
              <a:solidFill>
                <a:schemeClr val="bg1"/>
              </a:solidFill>
              <a:latin typeface="Arial Narrow" panose="020B0606020202030204" pitchFamily="34" charset="0"/>
              <a:cs typeface="Arial" panose="020B0604020202020204" pitchFamily="34" charset="0"/>
            </a:endParaRPr>
          </a:p>
        </p:txBody>
      </p:sp>
      <p:sp>
        <p:nvSpPr>
          <p:cNvPr id="8" name="18 CuadroTexto"/>
          <p:cNvSpPr txBox="1">
            <a:spLocks noChangeArrowheads="1"/>
          </p:cNvSpPr>
          <p:nvPr/>
        </p:nvSpPr>
        <p:spPr bwMode="auto">
          <a:xfrm>
            <a:off x="971600" y="4400128"/>
            <a:ext cx="3005750" cy="923330"/>
          </a:xfrm>
          <a:prstGeom prst="rect">
            <a:avLst/>
          </a:prstGeom>
          <a:solidFill>
            <a:schemeClr val="bg1">
              <a:alpha val="36000"/>
            </a:schemeClr>
          </a:solid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CO" sz="5400" dirty="0" smtClean="0">
                <a:latin typeface="Impact" panose="020B0806030902050204" pitchFamily="34" charset="0"/>
              </a:rPr>
              <a:t>Erupción</a:t>
            </a:r>
            <a:endParaRPr lang="es-ES" altLang="es-CO" sz="5400" dirty="0">
              <a:latin typeface="Impact" panose="020B0806030902050204" pitchFamily="34" charset="0"/>
            </a:endParaRPr>
          </a:p>
        </p:txBody>
      </p:sp>
      <p:sp>
        <p:nvSpPr>
          <p:cNvPr id="9" name="3 Rectángulo"/>
          <p:cNvSpPr>
            <a:spLocks noChangeArrowheads="1"/>
          </p:cNvSpPr>
          <p:nvPr/>
        </p:nvSpPr>
        <p:spPr bwMode="auto">
          <a:xfrm>
            <a:off x="609601" y="5949280"/>
            <a:ext cx="8354888" cy="646331"/>
          </a:xfrm>
          <a:prstGeom prst="rect">
            <a:avLst/>
          </a:prstGeom>
          <a:solidFill>
            <a:schemeClr val="tx1"/>
          </a:solidFill>
          <a:ln w="25400">
            <a:noFill/>
            <a:miter lim="800000"/>
            <a:headEnd/>
            <a:tailEnd/>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s-ES" altLang="es-CO" sz="1800" dirty="0">
                <a:solidFill>
                  <a:schemeClr val="bg1"/>
                </a:solidFill>
                <a:latin typeface="Arial Narrow" panose="020B0606020202030204" pitchFamily="34" charset="0"/>
              </a:rPr>
              <a:t>El desastre de Armero y Chinchiná a causa de la erupción del Nevado del Ruiz, es un doloroso ejemplo de la falta de capacidad de reaccionar ante la posibilidad de un fenómeno natural.</a:t>
            </a:r>
          </a:p>
        </p:txBody>
      </p:sp>
      <p:sp>
        <p:nvSpPr>
          <p:cNvPr id="3" name="CuadroTexto 2"/>
          <p:cNvSpPr txBox="1"/>
          <p:nvPr/>
        </p:nvSpPr>
        <p:spPr>
          <a:xfrm>
            <a:off x="986771" y="5241394"/>
            <a:ext cx="2990579" cy="707886"/>
          </a:xfrm>
          <a:prstGeom prst="rect">
            <a:avLst/>
          </a:prstGeom>
          <a:solidFill>
            <a:schemeClr val="tx1">
              <a:alpha val="46000"/>
            </a:schemeClr>
          </a:solidFill>
        </p:spPr>
        <p:txBody>
          <a:bodyPr wrap="square" rtlCol="0">
            <a:spAutoFit/>
          </a:bodyPr>
          <a:lstStyle/>
          <a:p>
            <a:pPr algn="ctr"/>
            <a:r>
              <a:rPr lang="es-CO" sz="4000" dirty="0" smtClean="0">
                <a:solidFill>
                  <a:schemeClr val="bg1"/>
                </a:solidFill>
                <a:latin typeface="Impact" panose="020B0806030902050204" pitchFamily="34" charset="0"/>
              </a:rPr>
              <a:t>13/Nov/1985</a:t>
            </a:r>
            <a:endParaRPr lang="es-CO" sz="4000" dirty="0">
              <a:solidFill>
                <a:schemeClr val="bg1"/>
              </a:solidFill>
              <a:latin typeface="Impact" panose="020B0806030902050204" pitchFamily="34" charset="0"/>
            </a:endParaRPr>
          </a:p>
        </p:txBody>
      </p:sp>
      <p:sp>
        <p:nvSpPr>
          <p:cNvPr id="4" name="CuadroTexto 3"/>
          <p:cNvSpPr txBox="1"/>
          <p:nvPr/>
        </p:nvSpPr>
        <p:spPr>
          <a:xfrm rot="16200000">
            <a:off x="47319" y="4899728"/>
            <a:ext cx="1674929" cy="461665"/>
          </a:xfrm>
          <a:prstGeom prst="rect">
            <a:avLst/>
          </a:prstGeom>
          <a:solidFill>
            <a:schemeClr val="tx1"/>
          </a:solidFill>
        </p:spPr>
        <p:txBody>
          <a:bodyPr wrap="square" rtlCol="0">
            <a:spAutoFit/>
          </a:bodyPr>
          <a:lstStyle/>
          <a:p>
            <a:pPr algn="ctr"/>
            <a:r>
              <a:rPr lang="es-CO" sz="2400" dirty="0" smtClean="0">
                <a:solidFill>
                  <a:schemeClr val="bg1"/>
                </a:solidFill>
                <a:latin typeface="Impact" panose="020B0806030902050204" pitchFamily="34" charset="0"/>
              </a:rPr>
              <a:t>Desastre</a:t>
            </a:r>
            <a:endParaRPr lang="es-CO" sz="2400" dirty="0">
              <a:solidFill>
                <a:schemeClr val="bg1"/>
              </a:solidFill>
              <a:latin typeface="Impact" panose="020B0806030902050204" pitchFamily="34" charset="0"/>
            </a:endParaRPr>
          </a:p>
        </p:txBody>
      </p:sp>
      <p:sp>
        <p:nvSpPr>
          <p:cNvPr id="12" name="CuadroTexto 11"/>
          <p:cNvSpPr txBox="1"/>
          <p:nvPr/>
        </p:nvSpPr>
        <p:spPr>
          <a:xfrm rot="16200000">
            <a:off x="-1085274" y="3532366"/>
            <a:ext cx="2736304" cy="369332"/>
          </a:xfrm>
          <a:prstGeom prst="rect">
            <a:avLst/>
          </a:prstGeom>
          <a:noFill/>
        </p:spPr>
        <p:txBody>
          <a:bodyPr wrap="square" rtlCol="0">
            <a:spAutoFit/>
          </a:bodyPr>
          <a:lstStyle/>
          <a:p>
            <a:pPr algn="ctr"/>
            <a:r>
              <a:rPr lang="es-CO" b="1" dirty="0" smtClean="0">
                <a:latin typeface="Arial" panose="020B0604020202020204" pitchFamily="34" charset="0"/>
                <a:cs typeface="Arial" panose="020B0604020202020204" pitchFamily="34" charset="0"/>
              </a:rPr>
              <a:t>J u s t i f i c a c i </a:t>
            </a:r>
            <a:r>
              <a:rPr lang="es-CO" b="1" dirty="0" err="1" smtClean="0">
                <a:latin typeface="Arial" panose="020B0604020202020204" pitchFamily="34" charset="0"/>
                <a:cs typeface="Arial" panose="020B0604020202020204" pitchFamily="34" charset="0"/>
              </a:rPr>
              <a:t>ó</a:t>
            </a:r>
            <a:r>
              <a:rPr lang="es-CO" b="1" dirty="0" smtClean="0">
                <a:latin typeface="Arial" panose="020B0604020202020204" pitchFamily="34" charset="0"/>
                <a:cs typeface="Arial" panose="020B0604020202020204" pitchFamily="34" charset="0"/>
              </a:rPr>
              <a:t> n </a:t>
            </a:r>
            <a:endParaRPr lang="es-CO" b="1" dirty="0">
              <a:latin typeface="Arial" panose="020B0604020202020204" pitchFamily="34" charset="0"/>
              <a:cs typeface="Arial" panose="020B0604020202020204" pitchFamily="34" charset="0"/>
            </a:endParaRPr>
          </a:p>
        </p:txBody>
      </p:sp>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9423" y="692696"/>
            <a:ext cx="1944216" cy="293121"/>
          </a:xfrm>
          <a:prstGeom prst="rect">
            <a:avLst/>
          </a:prstGeom>
        </p:spPr>
      </p:pic>
    </p:spTree>
    <p:extLst>
      <p:ext uri="{BB962C8B-B14F-4D97-AF65-F5344CB8AC3E}">
        <p14:creationId xmlns:p14="http://schemas.microsoft.com/office/powerpoint/2010/main" val="3712896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Marcador de contenido" descr="plat eng logo.jpg"/>
          <p:cNvPicPr>
            <a:picLocks noGrp="1" noChangeAspect="1"/>
          </p:cNvPicPr>
          <p:nvPr>
            <p:ph idx="1"/>
          </p:nvPr>
        </p:nvPicPr>
        <p:blipFill>
          <a:blip r:embed="rId2" cstate="print"/>
          <a:stretch>
            <a:fillRect/>
          </a:stretch>
        </p:blipFill>
        <p:spPr>
          <a:xfrm>
            <a:off x="323528" y="116632"/>
            <a:ext cx="1295124" cy="1040979"/>
          </a:xfrm>
        </p:spPr>
      </p:pic>
      <p:pic>
        <p:nvPicPr>
          <p:cNvPr id="6" name="Picture 4" descr="william 109-1"/>
          <p:cNvPicPr>
            <a:picLocks noChangeAspect="1" noChangeArrowheads="1"/>
          </p:cNvPicPr>
          <p:nvPr/>
        </p:nvPicPr>
        <p:blipFill>
          <a:blip r:embed="rId3">
            <a:lum bright="-16000" contrast="34000"/>
            <a:extLst>
              <a:ext uri="{28A0092B-C50C-407E-A947-70E740481C1C}">
                <a14:useLocalDpi xmlns:a14="http://schemas.microsoft.com/office/drawing/2010/main" val="0"/>
              </a:ext>
            </a:extLst>
          </a:blip>
          <a:srcRect t="14099"/>
          <a:stretch>
            <a:fillRect/>
          </a:stretch>
        </p:blipFill>
        <p:spPr bwMode="auto">
          <a:xfrm>
            <a:off x="813645" y="1700851"/>
            <a:ext cx="7567243" cy="4998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LPIC0006"/>
          <p:cNvPicPr>
            <a:picLocks noChangeAspect="1" noChangeArrowheads="1"/>
          </p:cNvPicPr>
          <p:nvPr/>
        </p:nvPicPr>
        <p:blipFill>
          <a:blip r:embed="rId4">
            <a:lum bright="-2000" contrast="42000"/>
            <a:extLst>
              <a:ext uri="{28A0092B-C50C-407E-A947-70E740481C1C}">
                <a14:useLocalDpi xmlns:a14="http://schemas.microsoft.com/office/drawing/2010/main" val="0"/>
              </a:ext>
            </a:extLst>
          </a:blip>
          <a:srcRect l="11508" b="8023"/>
          <a:stretch>
            <a:fillRect/>
          </a:stretch>
        </p:blipFill>
        <p:spPr bwMode="auto">
          <a:xfrm>
            <a:off x="763496" y="2267617"/>
            <a:ext cx="5737264" cy="4473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Panoramica Belalcazar"/>
          <p:cNvPicPr>
            <a:picLocks noChangeAspect="1" noChangeArrowheads="1"/>
          </p:cNvPicPr>
          <p:nvPr/>
        </p:nvPicPr>
        <p:blipFill>
          <a:blip r:embed="rId5">
            <a:lum bright="-10000" contrast="18000"/>
            <a:extLst>
              <a:ext uri="{28A0092B-C50C-407E-A947-70E740481C1C}">
                <a14:useLocalDpi xmlns:a14="http://schemas.microsoft.com/office/drawing/2010/main" val="0"/>
              </a:ext>
            </a:extLst>
          </a:blip>
          <a:srcRect l="15184" b="26613"/>
          <a:stretch>
            <a:fillRect/>
          </a:stretch>
        </p:blipFill>
        <p:spPr bwMode="auto">
          <a:xfrm>
            <a:off x="755576" y="1700851"/>
            <a:ext cx="7617392" cy="5040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useBgFill="1">
        <p:nvSpPr>
          <p:cNvPr id="9" name="Text Box 9"/>
          <p:cNvSpPr txBox="1">
            <a:spLocks noChangeArrowheads="1"/>
          </p:cNvSpPr>
          <p:nvPr/>
        </p:nvSpPr>
        <p:spPr bwMode="auto">
          <a:xfrm>
            <a:off x="0" y="309512"/>
            <a:ext cx="9144000" cy="307975"/>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s-CO" altLang="es-CO" sz="1400" b="1">
              <a:solidFill>
                <a:schemeClr val="bg1"/>
              </a:solidFill>
            </a:endParaRPr>
          </a:p>
        </p:txBody>
      </p:sp>
      <p:sp>
        <p:nvSpPr>
          <p:cNvPr id="10" name="Text Box 3"/>
          <p:cNvSpPr txBox="1">
            <a:spLocks noChangeArrowheads="1"/>
          </p:cNvSpPr>
          <p:nvPr/>
        </p:nvSpPr>
        <p:spPr bwMode="auto">
          <a:xfrm>
            <a:off x="747656" y="1054739"/>
            <a:ext cx="7625311" cy="646112"/>
          </a:xfrm>
          <a:prstGeom prst="rect">
            <a:avLst/>
          </a:prstGeom>
          <a:solidFill>
            <a:schemeClr val="tx1"/>
          </a:solidFill>
          <a:ln>
            <a:noFill/>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s-CO" sz="1800" dirty="0" err="1">
                <a:solidFill>
                  <a:schemeClr val="bg1"/>
                </a:solidFill>
                <a:latin typeface="Arial Narrow" panose="020B0606020202030204" pitchFamily="34" charset="0"/>
              </a:rPr>
              <a:t>Contexto</a:t>
            </a:r>
            <a:r>
              <a:rPr lang="en-US" altLang="es-CO" sz="1800" dirty="0">
                <a:solidFill>
                  <a:schemeClr val="bg1"/>
                </a:solidFill>
                <a:latin typeface="Arial Narrow" panose="020B0606020202030204" pitchFamily="34" charset="0"/>
              </a:rPr>
              <a:t> </a:t>
            </a:r>
            <a:r>
              <a:rPr lang="en-US" altLang="es-CO" sz="1800" dirty="0" err="1">
                <a:solidFill>
                  <a:schemeClr val="bg1"/>
                </a:solidFill>
                <a:latin typeface="Arial Narrow" panose="020B0606020202030204" pitchFamily="34" charset="0"/>
              </a:rPr>
              <a:t>Colombiano</a:t>
            </a:r>
            <a:r>
              <a:rPr lang="en-US" altLang="es-CO" sz="1800" dirty="0">
                <a:solidFill>
                  <a:schemeClr val="bg1"/>
                </a:solidFill>
                <a:latin typeface="Arial Narrow" panose="020B0606020202030204" pitchFamily="34" charset="0"/>
              </a:rPr>
              <a:t>: La </a:t>
            </a:r>
            <a:r>
              <a:rPr lang="en-US" altLang="es-CO" sz="1800" dirty="0" err="1">
                <a:solidFill>
                  <a:schemeClr val="bg1"/>
                </a:solidFill>
                <a:latin typeface="Arial Narrow" panose="020B0606020202030204" pitchFamily="34" charset="0"/>
              </a:rPr>
              <a:t>G</a:t>
            </a:r>
            <a:r>
              <a:rPr lang="en-US" altLang="es-CO" sz="1800" dirty="0" err="1" smtClean="0">
                <a:solidFill>
                  <a:schemeClr val="bg1"/>
                </a:solidFill>
                <a:latin typeface="Arial Narrow" panose="020B0606020202030204" pitchFamily="34" charset="0"/>
              </a:rPr>
              <a:t>estión</a:t>
            </a:r>
            <a:r>
              <a:rPr lang="en-US" altLang="es-CO" sz="1800" dirty="0" smtClean="0">
                <a:solidFill>
                  <a:schemeClr val="bg1"/>
                </a:solidFill>
                <a:latin typeface="Arial Narrow" panose="020B0606020202030204" pitchFamily="34" charset="0"/>
              </a:rPr>
              <a:t> </a:t>
            </a:r>
            <a:r>
              <a:rPr lang="en-US" altLang="es-CO" sz="1800" dirty="0">
                <a:solidFill>
                  <a:schemeClr val="bg1"/>
                </a:solidFill>
                <a:latin typeface="Arial Narrow" panose="020B0606020202030204" pitchFamily="34" charset="0"/>
              </a:rPr>
              <a:t>del </a:t>
            </a:r>
            <a:r>
              <a:rPr lang="en-US" altLang="es-CO" sz="1800" dirty="0" err="1">
                <a:solidFill>
                  <a:schemeClr val="bg1"/>
                </a:solidFill>
                <a:latin typeface="Arial Narrow" panose="020B0606020202030204" pitchFamily="34" charset="0"/>
              </a:rPr>
              <a:t>R</a:t>
            </a:r>
            <a:r>
              <a:rPr lang="en-US" altLang="es-CO" sz="1800" dirty="0" err="1" smtClean="0">
                <a:solidFill>
                  <a:schemeClr val="bg1"/>
                </a:solidFill>
                <a:latin typeface="Arial Narrow" panose="020B0606020202030204" pitchFamily="34" charset="0"/>
              </a:rPr>
              <a:t>iesgo</a:t>
            </a:r>
            <a:r>
              <a:rPr lang="en-US" altLang="es-CO" sz="1800" dirty="0" smtClean="0">
                <a:solidFill>
                  <a:schemeClr val="bg1"/>
                </a:solidFill>
                <a:latin typeface="Arial Narrow" panose="020B0606020202030204" pitchFamily="34" charset="0"/>
              </a:rPr>
              <a:t> </a:t>
            </a:r>
            <a:r>
              <a:rPr lang="en-US" altLang="es-CO" sz="1800" dirty="0" err="1">
                <a:solidFill>
                  <a:schemeClr val="bg1"/>
                </a:solidFill>
                <a:latin typeface="Arial Narrow" panose="020B0606020202030204" pitchFamily="34" charset="0"/>
              </a:rPr>
              <a:t>volcánico</a:t>
            </a:r>
            <a:r>
              <a:rPr lang="en-US" altLang="es-CO" sz="1800" dirty="0">
                <a:solidFill>
                  <a:schemeClr val="bg1"/>
                </a:solidFill>
                <a:latin typeface="Arial Narrow" panose="020B0606020202030204" pitchFamily="34" charset="0"/>
              </a:rPr>
              <a:t>, </a:t>
            </a:r>
            <a:r>
              <a:rPr lang="en-US" altLang="es-CO" sz="1800" dirty="0" smtClean="0">
                <a:solidFill>
                  <a:schemeClr val="bg1"/>
                </a:solidFill>
                <a:latin typeface="Arial Narrow" panose="020B0606020202030204" pitchFamily="34" charset="0"/>
              </a:rPr>
              <a:t>                                                     el </a:t>
            </a:r>
            <a:r>
              <a:rPr lang="en-US" altLang="es-CO" sz="1800" dirty="0" err="1">
                <a:solidFill>
                  <a:schemeClr val="bg1"/>
                </a:solidFill>
                <a:latin typeface="Arial Narrow" panose="020B0606020202030204" pitchFamily="34" charset="0"/>
              </a:rPr>
              <a:t>caso</a:t>
            </a:r>
            <a:r>
              <a:rPr lang="en-US" altLang="es-CO" sz="1800" dirty="0">
                <a:solidFill>
                  <a:schemeClr val="bg1"/>
                </a:solidFill>
                <a:latin typeface="Arial Narrow" panose="020B0606020202030204" pitchFamily="34" charset="0"/>
              </a:rPr>
              <a:t> del </a:t>
            </a:r>
            <a:r>
              <a:rPr lang="en-US" altLang="es-CO" sz="1800" b="1" dirty="0" err="1">
                <a:solidFill>
                  <a:schemeClr val="bg1"/>
                </a:solidFill>
                <a:effectLst>
                  <a:outerShdw blurRad="38100" dist="38100" dir="2700000" algn="tl">
                    <a:srgbClr val="000000">
                      <a:alpha val="43137"/>
                    </a:srgbClr>
                  </a:outerShdw>
                </a:effectLst>
                <a:latin typeface="Arial Narrow" panose="020B0606020202030204" pitchFamily="34" charset="0"/>
              </a:rPr>
              <a:t>v</a:t>
            </a:r>
            <a:r>
              <a:rPr lang="en-US" altLang="es-CO" sz="1800" b="1" dirty="0" err="1" smtClean="0">
                <a:solidFill>
                  <a:schemeClr val="bg1"/>
                </a:solidFill>
                <a:effectLst>
                  <a:outerShdw blurRad="38100" dist="38100" dir="2700000" algn="tl">
                    <a:srgbClr val="000000">
                      <a:alpha val="43137"/>
                    </a:srgbClr>
                  </a:outerShdw>
                </a:effectLst>
                <a:latin typeface="Arial Narrow" panose="020B0606020202030204" pitchFamily="34" charset="0"/>
              </a:rPr>
              <a:t>olcán</a:t>
            </a:r>
            <a:r>
              <a:rPr lang="en-US" altLang="es-CO" sz="1800" b="1" dirty="0" smtClean="0">
                <a:solidFill>
                  <a:schemeClr val="bg1"/>
                </a:solidFill>
                <a:effectLst>
                  <a:outerShdw blurRad="38100" dist="38100" dir="2700000" algn="tl">
                    <a:srgbClr val="000000">
                      <a:alpha val="43137"/>
                    </a:srgbClr>
                  </a:outerShdw>
                </a:effectLst>
                <a:latin typeface="Arial Narrow" panose="020B0606020202030204" pitchFamily="34" charset="0"/>
              </a:rPr>
              <a:t> </a:t>
            </a:r>
            <a:r>
              <a:rPr lang="en-US" altLang="es-CO" sz="1800" b="1" dirty="0" err="1">
                <a:solidFill>
                  <a:schemeClr val="bg1"/>
                </a:solidFill>
                <a:effectLst>
                  <a:outerShdw blurRad="38100" dist="38100" dir="2700000" algn="tl">
                    <a:srgbClr val="000000">
                      <a:alpha val="43137"/>
                    </a:srgbClr>
                  </a:outerShdw>
                </a:effectLst>
                <a:latin typeface="Arial Narrow" panose="020B0606020202030204" pitchFamily="34" charset="0"/>
              </a:rPr>
              <a:t>Nevado</a:t>
            </a:r>
            <a:r>
              <a:rPr lang="en-US" altLang="es-CO" sz="1800" b="1" dirty="0">
                <a:solidFill>
                  <a:schemeClr val="bg1"/>
                </a:solidFill>
                <a:effectLst>
                  <a:outerShdw blurRad="38100" dist="38100" dir="2700000" algn="tl">
                    <a:srgbClr val="000000">
                      <a:alpha val="43137"/>
                    </a:srgbClr>
                  </a:outerShdw>
                </a:effectLst>
                <a:latin typeface="Arial Narrow" panose="020B0606020202030204" pitchFamily="34" charset="0"/>
              </a:rPr>
              <a:t> del Huila </a:t>
            </a:r>
            <a:r>
              <a:rPr lang="en-US" altLang="es-CO" sz="1800" b="1" dirty="0" smtClean="0">
                <a:solidFill>
                  <a:schemeClr val="bg1"/>
                </a:solidFill>
                <a:effectLst>
                  <a:outerShdw blurRad="38100" dist="38100" dir="2700000" algn="tl">
                    <a:srgbClr val="000000">
                      <a:alpha val="43137"/>
                    </a:srgbClr>
                  </a:outerShdw>
                </a:effectLst>
                <a:latin typeface="Arial Narrow" panose="020B0606020202030204" pitchFamily="34" charset="0"/>
              </a:rPr>
              <a:t>2007 - 2008</a:t>
            </a:r>
            <a:endParaRPr lang="en-US" altLang="es-CO" sz="1800" b="1" dirty="0">
              <a:solidFill>
                <a:schemeClr val="bg1"/>
              </a:solidFill>
              <a:effectLst>
                <a:outerShdw blurRad="38100" dist="38100" dir="2700000" algn="tl">
                  <a:srgbClr val="000000">
                    <a:alpha val="43137"/>
                  </a:srgbClr>
                </a:outerShdw>
              </a:effectLst>
              <a:latin typeface="Arial Narrow" panose="020B0606020202030204" pitchFamily="34" charset="0"/>
            </a:endParaRPr>
          </a:p>
        </p:txBody>
      </p:sp>
      <p:sp>
        <p:nvSpPr>
          <p:cNvPr id="3" name="Título 2"/>
          <p:cNvSpPr>
            <a:spLocks noGrp="1"/>
          </p:cNvSpPr>
          <p:nvPr>
            <p:ph type="title"/>
          </p:nvPr>
        </p:nvSpPr>
        <p:spPr>
          <a:xfrm>
            <a:off x="1546644" y="259940"/>
            <a:ext cx="7633868" cy="288741"/>
          </a:xfrm>
        </p:spPr>
        <p:txBody>
          <a:bodyPr/>
          <a:lstStyle/>
          <a:p>
            <a:r>
              <a:rPr lang="en-US" sz="1500" i="1" dirty="0"/>
              <a:t>BIENAL NACIONAL DE NIÑOS, NIÑAS Y JÓVENES QUE VIVEN EN ZONAS DE RIESGO VOLCÁNICO</a:t>
            </a:r>
            <a:endParaRPr lang="es-CO" sz="1500" dirty="0"/>
          </a:p>
        </p:txBody>
      </p:sp>
      <p:sp>
        <p:nvSpPr>
          <p:cNvPr id="11" name="CuadroTexto 10"/>
          <p:cNvSpPr txBox="1"/>
          <p:nvPr/>
        </p:nvSpPr>
        <p:spPr>
          <a:xfrm rot="16200000">
            <a:off x="-1147989" y="3460358"/>
            <a:ext cx="2736304" cy="369332"/>
          </a:xfrm>
          <a:prstGeom prst="rect">
            <a:avLst/>
          </a:prstGeom>
          <a:noFill/>
        </p:spPr>
        <p:txBody>
          <a:bodyPr wrap="square" rtlCol="0">
            <a:spAutoFit/>
          </a:bodyPr>
          <a:lstStyle/>
          <a:p>
            <a:pPr algn="ctr"/>
            <a:r>
              <a:rPr lang="es-CO" b="1" dirty="0" smtClean="0">
                <a:latin typeface="Arial" panose="020B0604020202020204" pitchFamily="34" charset="0"/>
                <a:cs typeface="Arial" panose="020B0604020202020204" pitchFamily="34" charset="0"/>
              </a:rPr>
              <a:t>J u s t i f i c a c i </a:t>
            </a:r>
            <a:r>
              <a:rPr lang="es-CO" b="1" dirty="0" err="1" smtClean="0">
                <a:latin typeface="Arial" panose="020B0604020202020204" pitchFamily="34" charset="0"/>
                <a:cs typeface="Arial" panose="020B0604020202020204" pitchFamily="34" charset="0"/>
              </a:rPr>
              <a:t>ó</a:t>
            </a:r>
            <a:r>
              <a:rPr lang="es-CO" b="1" dirty="0" smtClean="0">
                <a:latin typeface="Arial" panose="020B0604020202020204" pitchFamily="34" charset="0"/>
                <a:cs typeface="Arial" panose="020B0604020202020204" pitchFamily="34" charset="0"/>
              </a:rPr>
              <a:t> n </a:t>
            </a:r>
            <a:endParaRPr lang="es-CO" b="1" dirty="0">
              <a:latin typeface="Arial" panose="020B0604020202020204" pitchFamily="34" charset="0"/>
              <a:cs typeface="Arial" panose="020B0604020202020204" pitchFamily="34" charset="0"/>
            </a:endParaRPr>
          </a:p>
        </p:txBody>
      </p:sp>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9423" y="692696"/>
            <a:ext cx="1944216" cy="293121"/>
          </a:xfrm>
          <a:prstGeom prst="rect">
            <a:avLst/>
          </a:prstGeom>
        </p:spPr>
      </p:pic>
    </p:spTree>
    <p:extLst>
      <p:ext uri="{BB962C8B-B14F-4D97-AF65-F5344CB8AC3E}">
        <p14:creationId xmlns:p14="http://schemas.microsoft.com/office/powerpoint/2010/main" val="30034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75656" y="202630"/>
            <a:ext cx="7668344" cy="346050"/>
          </a:xfrm>
        </p:spPr>
        <p:txBody>
          <a:bodyPr/>
          <a:lstStyle/>
          <a:p>
            <a:r>
              <a:rPr lang="en-US" sz="1500" i="1" dirty="0" smtClean="0"/>
              <a:t>BIENAL NACIONAL DE </a:t>
            </a:r>
            <a:r>
              <a:rPr lang="en-US" sz="1500" i="1" dirty="0"/>
              <a:t>NIÑOS, NIÑAS Y JÓVENES QUE VIVEN EN ZONAS DE RIESGO VOLCÁNICO</a:t>
            </a:r>
            <a:endParaRPr lang="es-CO" sz="1500" dirty="0"/>
          </a:p>
        </p:txBody>
      </p:sp>
      <p:pic>
        <p:nvPicPr>
          <p:cNvPr id="5" name="4 Marcador de contenido" descr="plat eng logo.jpg"/>
          <p:cNvPicPr>
            <a:picLocks noGrp="1" noChangeAspect="1"/>
          </p:cNvPicPr>
          <p:nvPr>
            <p:ph idx="1"/>
          </p:nvPr>
        </p:nvPicPr>
        <p:blipFill>
          <a:blip r:embed="rId2" cstate="print"/>
          <a:stretch>
            <a:fillRect/>
          </a:stretch>
        </p:blipFill>
        <p:spPr>
          <a:xfrm>
            <a:off x="323528" y="116632"/>
            <a:ext cx="1295124" cy="1040979"/>
          </a:xfrm>
        </p:spPr>
      </p:pic>
      <p:pic>
        <p:nvPicPr>
          <p:cNvPr id="6" name="10 Imagen"/>
          <p:cNvPicPr>
            <a:picLocks noChangeAspect="1" noChangeArrowheads="1"/>
          </p:cNvPicPr>
          <p:nvPr/>
        </p:nvPicPr>
        <p:blipFill>
          <a:blip r:embed="rId3">
            <a:extLst>
              <a:ext uri="{28A0092B-C50C-407E-A947-70E740481C1C}">
                <a14:useLocalDpi xmlns:a14="http://schemas.microsoft.com/office/drawing/2010/main" val="0"/>
              </a:ext>
            </a:extLst>
          </a:blip>
          <a:srcRect t="3934" b="13332"/>
          <a:stretch>
            <a:fillRect/>
          </a:stretch>
        </p:blipFill>
        <p:spPr bwMode="auto">
          <a:xfrm>
            <a:off x="179512" y="5154066"/>
            <a:ext cx="2306637"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13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5177879"/>
            <a:ext cx="1027112" cy="98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14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14430" y="5131841"/>
            <a:ext cx="1017810" cy="101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15 Imagen"/>
          <p:cNvPicPr>
            <a:picLocks noChangeAspect="1"/>
          </p:cNvPicPr>
          <p:nvPr/>
        </p:nvPicPr>
        <p:blipFill>
          <a:blip r:embed="rId6">
            <a:extLst>
              <a:ext uri="{28A0092B-C50C-407E-A947-70E740481C1C}">
                <a14:useLocalDpi xmlns:a14="http://schemas.microsoft.com/office/drawing/2010/main" val="0"/>
              </a:ext>
            </a:extLst>
          </a:blip>
          <a:srcRect t="10326"/>
          <a:stretch>
            <a:fillRect/>
          </a:stretch>
        </p:blipFill>
        <p:spPr bwMode="auto">
          <a:xfrm>
            <a:off x="4067944" y="5131841"/>
            <a:ext cx="1408112" cy="101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11 Imagen"/>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948488" y="5203279"/>
            <a:ext cx="1976232"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4 CuadroTexto"/>
          <p:cNvSpPr txBox="1">
            <a:spLocks noChangeArrowheads="1"/>
          </p:cNvSpPr>
          <p:nvPr/>
        </p:nvSpPr>
        <p:spPr bwMode="auto">
          <a:xfrm>
            <a:off x="2248015" y="1228690"/>
            <a:ext cx="4700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CO" altLang="es-CO" sz="2000" b="1" dirty="0" smtClean="0">
                <a:latin typeface="Arial" panose="020B0604020202020204" pitchFamily="34" charset="0"/>
                <a:cs typeface="Arial" panose="020B0604020202020204" pitchFamily="34" charset="0"/>
              </a:rPr>
              <a:t>El origen de las Bienales Nacionales</a:t>
            </a:r>
            <a:endParaRPr lang="es-ES" altLang="es-CO" sz="2000" b="1" dirty="0">
              <a:latin typeface="Arial" panose="020B0604020202020204" pitchFamily="34" charset="0"/>
              <a:cs typeface="Arial" panose="020B0604020202020204" pitchFamily="34" charset="0"/>
            </a:endParaRPr>
          </a:p>
        </p:txBody>
      </p:sp>
      <p:cxnSp>
        <p:nvCxnSpPr>
          <p:cNvPr id="12" name="Conector recto 11"/>
          <p:cNvCxnSpPr/>
          <p:nvPr/>
        </p:nvCxnSpPr>
        <p:spPr>
          <a:xfrm>
            <a:off x="323528" y="6381328"/>
            <a:ext cx="860119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2 Rectángulo"/>
          <p:cNvSpPr>
            <a:spLocks noChangeArrowheads="1"/>
          </p:cNvSpPr>
          <p:nvPr/>
        </p:nvSpPr>
        <p:spPr bwMode="auto">
          <a:xfrm>
            <a:off x="539552" y="2204864"/>
            <a:ext cx="8136904"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just">
              <a:lnSpc>
                <a:spcPct val="150000"/>
              </a:lnSpc>
              <a:defRPr/>
            </a:pPr>
            <a:r>
              <a:rPr lang="es-CO" altLang="es-CO" sz="2000" dirty="0" smtClean="0">
                <a:latin typeface="+mn-lt"/>
              </a:rPr>
              <a:t>Y así producto de la participación en el evento de Japón y aunando esfuerzos institucionales en cabeza del </a:t>
            </a:r>
            <a:r>
              <a:rPr lang="es-CO" altLang="es-CO" sz="2000" b="1" dirty="0" smtClean="0">
                <a:latin typeface="+mn-lt"/>
              </a:rPr>
              <a:t>Servicio Geológico Colombiano</a:t>
            </a:r>
            <a:r>
              <a:rPr lang="es-CO" altLang="es-CO" sz="2000" dirty="0" smtClean="0">
                <a:latin typeface="+mn-lt"/>
              </a:rPr>
              <a:t>,</a:t>
            </a:r>
            <a:r>
              <a:rPr lang="es-CO" altLang="es-CO" sz="2000" dirty="0">
                <a:latin typeface="+mn-lt"/>
              </a:rPr>
              <a:t> </a:t>
            </a:r>
            <a:r>
              <a:rPr lang="es-CO" altLang="es-CO" sz="2000" dirty="0" smtClean="0">
                <a:latin typeface="+mn-lt"/>
              </a:rPr>
              <a:t>iniciamos el camino… </a:t>
            </a:r>
            <a:r>
              <a:rPr lang="es-CO" altLang="es-CO" sz="2000" dirty="0" smtClean="0">
                <a:latin typeface="+mn-lt"/>
                <a:cs typeface="Arial" panose="020B0604020202020204" pitchFamily="34" charset="0"/>
              </a:rPr>
              <a:t>realizando </a:t>
            </a:r>
            <a:r>
              <a:rPr lang="es-CO" altLang="es-CO" sz="2000" dirty="0">
                <a:latin typeface="+mn-lt"/>
                <a:cs typeface="Arial" panose="020B0604020202020204" pitchFamily="34" charset="0"/>
              </a:rPr>
              <a:t>la primera </a:t>
            </a:r>
            <a:r>
              <a:rPr lang="es-CO" altLang="es-CO" sz="2000" b="1" dirty="0" smtClean="0">
                <a:latin typeface="+mn-lt"/>
                <a:cs typeface="Arial" panose="020B0604020202020204" pitchFamily="34" charset="0"/>
              </a:rPr>
              <a:t>“Bienal Nacional de Niños, Niñas y Jóvenes que Viven en Zonas de Riesgo Volcánico”, </a:t>
            </a:r>
            <a:r>
              <a:rPr lang="es-CO" altLang="es-CO" sz="2000" dirty="0">
                <a:latin typeface="+mn-lt"/>
                <a:cs typeface="Arial" panose="020B0604020202020204" pitchFamily="34" charset="0"/>
              </a:rPr>
              <a:t>en la ciudad de San Juan de Pasto, el 17 de noviembre de </a:t>
            </a:r>
            <a:r>
              <a:rPr lang="es-CO" altLang="es-CO" sz="2000" dirty="0" smtClean="0">
                <a:latin typeface="+mn-lt"/>
                <a:cs typeface="Arial" panose="020B0604020202020204" pitchFamily="34" charset="0"/>
              </a:rPr>
              <a:t>2011, con una periodicidad de </a:t>
            </a:r>
            <a:r>
              <a:rPr lang="es-CO" altLang="es-CO" sz="2000" dirty="0">
                <a:latin typeface="+mn-lt"/>
                <a:cs typeface="Arial" panose="020B0604020202020204" pitchFamily="34" charset="0"/>
              </a:rPr>
              <a:t>dos </a:t>
            </a:r>
            <a:r>
              <a:rPr lang="es-CO" altLang="es-CO" sz="2000" dirty="0" smtClean="0">
                <a:latin typeface="+mn-lt"/>
                <a:cs typeface="Arial" panose="020B0604020202020204" pitchFamily="34" charset="0"/>
              </a:rPr>
              <a:t>años.</a:t>
            </a:r>
            <a:endParaRPr lang="es-CO" altLang="es-CO" sz="2000" dirty="0" smtClean="0">
              <a:latin typeface="+mn-lt"/>
            </a:endParaRPr>
          </a:p>
        </p:txBody>
      </p:sp>
      <p:pic>
        <p:nvPicPr>
          <p:cNvPr id="15" name="Imagen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59423" y="692696"/>
            <a:ext cx="1944216" cy="293121"/>
          </a:xfrm>
          <a:prstGeom prst="rect">
            <a:avLst/>
          </a:prstGeom>
        </p:spPr>
      </p:pic>
    </p:spTree>
    <p:extLst>
      <p:ext uri="{BB962C8B-B14F-4D97-AF65-F5344CB8AC3E}">
        <p14:creationId xmlns:p14="http://schemas.microsoft.com/office/powerpoint/2010/main" val="29931435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75656" y="202630"/>
            <a:ext cx="7668344" cy="346050"/>
          </a:xfrm>
        </p:spPr>
        <p:txBody>
          <a:bodyPr/>
          <a:lstStyle/>
          <a:p>
            <a:r>
              <a:rPr lang="en-US" sz="1500" i="1" dirty="0" smtClean="0"/>
              <a:t>BIENAL NACIONAL DE </a:t>
            </a:r>
            <a:r>
              <a:rPr lang="en-US" sz="1500" i="1" dirty="0"/>
              <a:t>NIÑOS, NIÑAS Y JÓVENES QUE VIVEN EN ZONAS DE RIESGO VOLCÁNICO</a:t>
            </a:r>
            <a:endParaRPr lang="es-CO" sz="1500" dirty="0"/>
          </a:p>
        </p:txBody>
      </p:sp>
      <p:pic>
        <p:nvPicPr>
          <p:cNvPr id="5" name="4 Marcador de contenido" descr="plat eng logo.jpg"/>
          <p:cNvPicPr>
            <a:picLocks noGrp="1" noChangeAspect="1"/>
          </p:cNvPicPr>
          <p:nvPr>
            <p:ph idx="1"/>
          </p:nvPr>
        </p:nvPicPr>
        <p:blipFill>
          <a:blip r:embed="rId2" cstate="print"/>
          <a:stretch>
            <a:fillRect/>
          </a:stretch>
        </p:blipFill>
        <p:spPr>
          <a:xfrm>
            <a:off x="323528" y="116632"/>
            <a:ext cx="1295124" cy="1040979"/>
          </a:xfrm>
        </p:spPr>
      </p:pic>
      <p:sp>
        <p:nvSpPr>
          <p:cNvPr id="6" name="2 Rectángulo"/>
          <p:cNvSpPr/>
          <p:nvPr/>
        </p:nvSpPr>
        <p:spPr>
          <a:xfrm>
            <a:off x="683568" y="1772816"/>
            <a:ext cx="7776864" cy="4093428"/>
          </a:xfrm>
          <a:prstGeom prst="rect">
            <a:avLst/>
          </a:prstGeom>
          <a:ln>
            <a:noFill/>
          </a:ln>
        </p:spPr>
        <p:txBody>
          <a:bodyPr wrap="square">
            <a:spAutoFit/>
          </a:bodyPr>
          <a:lstStyle/>
          <a:p>
            <a:pPr marL="285750" indent="-285750" algn="just">
              <a:buFont typeface="Wingdings" panose="05000000000000000000" pitchFamily="2" charset="2"/>
              <a:buChar char="§"/>
              <a:defRPr/>
            </a:pPr>
            <a:r>
              <a:rPr lang="es-CO" sz="2000" dirty="0" smtClean="0"/>
              <a:t>Generar </a:t>
            </a:r>
            <a:r>
              <a:rPr lang="es-CO" sz="2000" dirty="0"/>
              <a:t>las bases para establecer un evento científico-cultural en el que los protagonistas sean los niños, niñas y jóvenes que residen en zonas de riesgo volcánico, que tenga carácter permanente, </a:t>
            </a:r>
            <a:r>
              <a:rPr lang="es-CO" sz="2000" dirty="0" smtClean="0"/>
              <a:t>inclusivo </a:t>
            </a:r>
            <a:r>
              <a:rPr lang="es-CO" sz="2000" dirty="0"/>
              <a:t>y representativo.</a:t>
            </a:r>
          </a:p>
          <a:p>
            <a:pPr algn="just">
              <a:defRPr/>
            </a:pPr>
            <a:endParaRPr lang="es-CO" sz="2000" dirty="0"/>
          </a:p>
          <a:p>
            <a:pPr marL="285750" indent="-285750" algn="just">
              <a:buFont typeface="Wingdings" panose="05000000000000000000" pitchFamily="2" charset="2"/>
              <a:buChar char="§"/>
              <a:defRPr/>
            </a:pPr>
            <a:r>
              <a:rPr lang="es-CO" sz="2000" dirty="0" smtClean="0"/>
              <a:t>Generar </a:t>
            </a:r>
            <a:r>
              <a:rPr lang="es-CO" sz="2000" dirty="0"/>
              <a:t>un espacio apropiado para que </a:t>
            </a:r>
            <a:r>
              <a:rPr lang="es-CO" sz="2000" dirty="0" smtClean="0"/>
              <a:t>niños, niñas </a:t>
            </a:r>
            <a:r>
              <a:rPr lang="es-CO" sz="2000" dirty="0"/>
              <a:t>y jóvenes que residen en regiones de volcanes activos, puedan establecer discusiones fructíferas, que lleven a plantear iniciativas de carácter </a:t>
            </a:r>
            <a:r>
              <a:rPr lang="es-CO" sz="2000" dirty="0" smtClean="0"/>
              <a:t>local, regional </a:t>
            </a:r>
            <a:r>
              <a:rPr lang="es-CO" sz="2000" dirty="0"/>
              <a:t>o nacional.</a:t>
            </a:r>
          </a:p>
          <a:p>
            <a:pPr algn="just">
              <a:defRPr/>
            </a:pPr>
            <a:endParaRPr lang="es-CO" sz="2000" dirty="0"/>
          </a:p>
          <a:p>
            <a:pPr marL="285750" indent="-285750" algn="just">
              <a:buFont typeface="Wingdings" panose="05000000000000000000" pitchFamily="2" charset="2"/>
              <a:buChar char="§"/>
              <a:defRPr/>
            </a:pPr>
            <a:r>
              <a:rPr lang="es-CO" sz="2000" dirty="0" smtClean="0"/>
              <a:t>Consolidar </a:t>
            </a:r>
            <a:r>
              <a:rPr lang="es-CO" sz="2000" dirty="0"/>
              <a:t>el evento “bienal nacional de niños, niñas y jóvenes que viven en zonas de riesgo volcánico”, a partir de experiencias en las zonas de influencia de los principales volcanes activos de nuestro país.</a:t>
            </a:r>
          </a:p>
        </p:txBody>
      </p:sp>
      <p:sp>
        <p:nvSpPr>
          <p:cNvPr id="8" name="4 CuadroTexto"/>
          <p:cNvSpPr txBox="1">
            <a:spLocks noChangeArrowheads="1"/>
          </p:cNvSpPr>
          <p:nvPr/>
        </p:nvSpPr>
        <p:spPr bwMode="auto">
          <a:xfrm>
            <a:off x="3203848" y="1084674"/>
            <a:ext cx="52565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s-CO" altLang="es-CO" sz="2000" b="1" dirty="0" smtClean="0">
                <a:latin typeface="+mj-lt"/>
                <a:cs typeface="Arial" panose="020B0604020202020204" pitchFamily="34" charset="0"/>
              </a:rPr>
              <a:t>Objetivos propuestos en las Bienales Nacionales</a:t>
            </a:r>
            <a:endParaRPr lang="es-ES" altLang="es-CO" sz="2000" b="1" dirty="0">
              <a:latin typeface="+mj-lt"/>
              <a:cs typeface="Arial" panose="020B0604020202020204" pitchFamily="34" charset="0"/>
            </a:endParaRP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59423" y="692696"/>
            <a:ext cx="1944216" cy="293121"/>
          </a:xfrm>
          <a:prstGeom prst="rect">
            <a:avLst/>
          </a:prstGeom>
        </p:spPr>
      </p:pic>
    </p:spTree>
    <p:extLst>
      <p:ext uri="{BB962C8B-B14F-4D97-AF65-F5344CB8AC3E}">
        <p14:creationId xmlns:p14="http://schemas.microsoft.com/office/powerpoint/2010/main" val="3292891398"/>
      </p:ext>
    </p:extLst>
  </p:cSld>
  <p:clrMapOvr>
    <a:masterClrMapping/>
  </p:clrMapOvr>
  <p:timing>
    <p:tnLst>
      <p:par>
        <p:cTn id="1" dur="indefinite" restart="never" nodeType="tmRoot"/>
      </p:par>
    </p:tnLst>
  </p:timing>
</p:sld>
</file>

<file path=ppt/theme/theme1.xml><?xml version="1.0" encoding="utf-8"?>
<a:theme xmlns:a="http://schemas.openxmlformats.org/drawingml/2006/main" name="Presentacion_PR1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Presentacion_PR18</Template>
  <TotalTime>1313</TotalTime>
  <Words>2467</Words>
  <Application>Microsoft Office PowerPoint</Application>
  <PresentationFormat>Presentación en pantalla (4:3)</PresentationFormat>
  <Paragraphs>198</Paragraphs>
  <Slides>28</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28</vt:i4>
      </vt:variant>
    </vt:vector>
  </HeadingPairs>
  <TitlesOfParts>
    <vt:vector size="36" baseType="lpstr">
      <vt:lpstr>MS PGothic</vt:lpstr>
      <vt:lpstr>MS PGothic</vt:lpstr>
      <vt:lpstr>Arial</vt:lpstr>
      <vt:lpstr>Arial Narrow</vt:lpstr>
      <vt:lpstr>Calibri</vt:lpstr>
      <vt:lpstr>Impact</vt:lpstr>
      <vt:lpstr>Wingdings</vt:lpstr>
      <vt:lpstr>Presentacion_PR18</vt:lpstr>
      <vt:lpstr>BIENALES NACIONALES DE NIÑOS, NIÑAS Y JÓVENES QUE VIVEN EN ZONAS DE RIESGO VOLCÁNICO</vt:lpstr>
      <vt:lpstr>BIENAL NACIONAL DE NIÑOS, NIÑAS Y JÓVENES QUE VIVEN EN ZONAS DE RIESGO VOLCÁNICO</vt:lpstr>
      <vt:lpstr>BIENAL NACIONAL DE NIÑOS, NIÑAS Y JÓVENES QUE VIVEN EN ZONAS DE RIESGO VOLCÁNICO</vt:lpstr>
      <vt:lpstr>BIENAL NACIONAL DE NIÑOS, NIÑAS Y JÓVENES QUE VIVEN EN ZONAS DE RIESGO VOLCÁNICO</vt:lpstr>
      <vt:lpstr>BIENAL NACIONAL DE NIÑOS, NIÑAS Y JÓVENES QUE VIVEN EN ZONAS DE RIESGO VOLCÁNICO</vt:lpstr>
      <vt:lpstr>BIENAL NACIONAL DE NIÑOS, NIÑAS Y JÓVENES QUE VIVEN EN ZONAS DE RIESGO VOLCÁNICO</vt:lpstr>
      <vt:lpstr>BIENAL NACIONAL DE NIÑOS, NIÑAS Y JÓVENES QUE VIVEN EN ZONAS DE RIESGO VOLCÁNICO</vt:lpstr>
      <vt:lpstr>BIENAL NACIONAL DE NIÑOS, NIÑAS Y JÓVENES QUE VIVEN EN ZONAS DE RIESGO VOLCÁNICO</vt:lpstr>
      <vt:lpstr>BIENAL NACIONAL DE NIÑOS, NIÑAS Y JÓVENES QUE VIVEN EN ZONAS DE RIESGO VOLCÁNICO</vt:lpstr>
      <vt:lpstr>BIENAL NACIONAL DE NIÑOS, NIÑAS Y JÓVENES QUE VIVEN EN ZONAS DE RIESGO VOLCÁNICO</vt:lpstr>
      <vt:lpstr>BIENAL NACIONAL DE NIÑOS, NIÑAS Y JÓVENES QUE VIVEN EN ZONAS DE RIESGO VOLCÁNICO</vt:lpstr>
      <vt:lpstr>BIENAL NACIONAL DE NIÑOS, NIÑAS Y JÓVENES QUE VIVEN EN ZONAS DE RIESGO VOLCÁNICO</vt:lpstr>
      <vt:lpstr>BIENAL NACIONAL DE NIÑOS, NIÑAS Y JÓVENES QUE VIVEN EN ZONAS DE RIESGO VOLCÁNICO</vt:lpstr>
      <vt:lpstr>BIENAL NACIONAL DE NIÑOS, NIÑAS Y JÓVENES QUE VIVEN EN ZONAS DE RIESGO VOLCÁNICO</vt:lpstr>
      <vt:lpstr>Presentación de PowerPoint</vt:lpstr>
      <vt:lpstr>BIENAL NACIONAL DE NIÑOS, NIÑAS Y JÓVENES QUE VIVEN EN ZONAS DE RIESGO VOLCÁNICO</vt:lpstr>
      <vt:lpstr>BIENAL NACIONAL DE NIÑOS, NIÑAS Y JÓVENES QUE VIVEN EN ZONAS DE RIESGO VOLCÁNICO</vt:lpstr>
      <vt:lpstr>BIENAL NACIONAL DE NIÑOS, NIÑAS Y JÓVENES QUE VIVEN EN ZONAS DE RIESGO VOLCÁNICO</vt:lpstr>
      <vt:lpstr>BIENAL NACIONAL DE NIÑOS, NIÑAS Y JÓVENES QUE VIVEN EN ZONAS DE RIESGO VOLCÁNICO</vt:lpstr>
      <vt:lpstr>BIENAL NACIONAL DE NIÑOS, NIÑAS Y JÓVENES QUE VIVEN EN ZONAS DE RIESGO VOLCÁNICO</vt:lpstr>
      <vt:lpstr>BIENAL NACIONAL DE NIÑOS, NIÑAS Y JÓVENES QUE VIVEN EN ZONAS DE RIESGO VOLCÁNICO</vt:lpstr>
      <vt:lpstr>BIENAL NACIONAL DE NIÑOS, NIÑAS Y JÓVENES QUE VIVEN EN ZONAS DE RIESGO VOLCÁNICO</vt:lpstr>
      <vt:lpstr>BIENAL NACIONAL DE NIÑOS, NIÑAS Y JÓVENES QUE VIVEN EN ZONAS DE RIESGO VOLCÁNICO</vt:lpstr>
      <vt:lpstr>BIENAL NACIONAL DE NIÑOS, NIÑAS Y JÓVENES QUE VIVEN EN ZONAS DE RIESGO VOLCÁNICO</vt:lpstr>
      <vt:lpstr>Presentación de PowerPoint</vt:lpstr>
      <vt:lpstr>BIENAL NACIONAL DE NIÑOS, NIÑAS Y JÓVENES QUE VIVEN EN ZONAS DE RIESGO VOLCÁNICO</vt:lpstr>
      <vt:lpstr>BIENAL NACIONAL DE NIÑOS, NIÑAS Y JÓVENES QUE VIVEN EN ZONAS DE RIESGO VOLCÁNICO</vt:lpstr>
      <vt:lpstr>Presentación de PowerPoint</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Carolina Giraldo</dc:creator>
  <cp:lastModifiedBy>Diego Mauricio Gómez Martínez</cp:lastModifiedBy>
  <cp:revision>101</cp:revision>
  <dcterms:created xsi:type="dcterms:W3CDTF">2018-01-17T17:13:09Z</dcterms:created>
  <dcterms:modified xsi:type="dcterms:W3CDTF">2018-06-15T19:45:18Z</dcterms:modified>
</cp:coreProperties>
</file>