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71" r:id="rId4"/>
    <p:sldId id="257" r:id="rId5"/>
    <p:sldId id="268" r:id="rId6"/>
    <p:sldId id="259" r:id="rId7"/>
    <p:sldId id="260" r:id="rId8"/>
    <p:sldId id="264" r:id="rId9"/>
    <p:sldId id="261" r:id="rId10"/>
    <p:sldId id="265" r:id="rId11"/>
    <p:sldId id="262" r:id="rId12"/>
    <p:sldId id="266" r:id="rId13"/>
    <p:sldId id="267" r:id="rId14"/>
    <p:sldId id="263" r:id="rId15"/>
    <p:sldId id="270" r:id="rId1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icial Gestión del Riesgo" initials="OGdR" lastIdx="1" clrIdx="0">
    <p:extLst>
      <p:ext uri="{19B8F6BF-5375-455C-9EA6-DF929625EA0E}">
        <p15:presenceInfo xmlns:p15="http://schemas.microsoft.com/office/powerpoint/2012/main" userId="S-1-5-21-3925317649-2325535634-589316297-32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8" autoAdjust="0"/>
  </p:normalViewPr>
  <p:slideViewPr>
    <p:cSldViewPr>
      <p:cViewPr>
        <p:scale>
          <a:sx n="50" d="100"/>
          <a:sy n="50" d="100"/>
        </p:scale>
        <p:origin x="1956" y="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C9ECD-3A27-4AA6-A072-8D4759215B24}" type="datetimeFigureOut">
              <a:rPr lang="es-CO" smtClean="0"/>
              <a:t>14/06/2018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8738-0E96-4E70-A52A-279CBDD1C1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76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Saludo</a:t>
            </a:r>
            <a:r>
              <a:rPr lang="es-CO" baseline="0" dirty="0" smtClean="0"/>
              <a:t> de Bienvenida a los asistentes				1 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2962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baseline="0" dirty="0" smtClean="0"/>
              <a:t>1 minutos			</a:t>
            </a:r>
            <a:r>
              <a:rPr lang="es-CO" b="1" baseline="0" dirty="0" smtClean="0"/>
              <a:t>Acumulado: </a:t>
            </a:r>
            <a:r>
              <a:rPr lang="es-CO" baseline="0" dirty="0" smtClean="0"/>
              <a:t>19 minutos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5792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Posibilidad</a:t>
            </a:r>
            <a:r>
              <a:rPr lang="es-CO" baseline="0" dirty="0" smtClean="0"/>
              <a:t> de acceso PC, Smartphone, Tablet</a:t>
            </a:r>
          </a:p>
          <a:p>
            <a:endParaRPr lang="es-CO" baseline="0" dirty="0" smtClean="0"/>
          </a:p>
          <a:p>
            <a:r>
              <a:rPr lang="es-CO" baseline="0" dirty="0" smtClean="0"/>
              <a:t>1 minuto          </a:t>
            </a:r>
            <a:r>
              <a:rPr lang="es-CO" b="1" baseline="0" dirty="0" smtClean="0"/>
              <a:t>Acumulado:</a:t>
            </a:r>
            <a:r>
              <a:rPr lang="es-CO" baseline="0" dirty="0" smtClean="0"/>
              <a:t> 20 minutos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601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Saludo</a:t>
            </a:r>
            <a:r>
              <a:rPr lang="es-CO" baseline="0" dirty="0" smtClean="0"/>
              <a:t> de Bienvenida a los asistentes				1 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947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1194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Herramienta</a:t>
            </a:r>
            <a:r>
              <a:rPr lang="es-CO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línea.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virtual.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Acceso 24/7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Mesa de Ayuda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minutos    </a:t>
            </a:r>
            <a:r>
              <a:rPr lang="es-CO" sz="1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Acumulado: </a:t>
            </a:r>
            <a:r>
              <a:rPr lang="es-CO" sz="1200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s-CO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minutos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429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Responde a una necesidad del</a:t>
            </a:r>
            <a:r>
              <a:rPr lang="es-CO" baseline="0" dirty="0" smtClean="0"/>
              <a:t> SNGRD y sus personas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Orientado a: Integrantes de los comités del nacionales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s-CO" baseline="0" dirty="0" smtClean="0"/>
              <a:t>              Representantes integrantes CDMGRD CMGRD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s-CO" baseline="0" dirty="0" smtClean="0"/>
              <a:t>	  Coordinadores respuesta organismos operativos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s-CO" baseline="0" dirty="0" smtClean="0"/>
              <a:t>	  Comunidades y empresa privada (Res 2157 de 20179   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s-CO" baseline="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s-CO" baseline="0" dirty="0" smtClean="0"/>
              <a:t>3 minutos              </a:t>
            </a:r>
            <a:r>
              <a:rPr lang="es-CO" b="1" baseline="0" dirty="0" smtClean="0"/>
              <a:t>Acumulados:</a:t>
            </a:r>
            <a:r>
              <a:rPr lang="es-CO" baseline="0" dirty="0" smtClean="0"/>
              <a:t> 6 minutos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592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Requisitos del</a:t>
            </a:r>
            <a:r>
              <a:rPr lang="es-CO" baseline="0" dirty="0" smtClean="0"/>
              <a:t> computador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Requisitos del sistema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baseline="0" dirty="0" smtClean="0"/>
              <a:t>1 minuto			</a:t>
            </a:r>
            <a:r>
              <a:rPr lang="es-CO" b="1" baseline="0" dirty="0" smtClean="0"/>
              <a:t>Acumulado: </a:t>
            </a:r>
            <a:r>
              <a:rPr lang="es-CO" b="0" baseline="0" dirty="0" smtClean="0"/>
              <a:t>07</a:t>
            </a:r>
            <a:r>
              <a:rPr lang="es-CO" baseline="0" dirty="0" smtClean="0"/>
              <a:t> minutos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3967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Marco técnico internacional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Marco normativo</a:t>
            </a:r>
            <a:r>
              <a:rPr lang="es-CO" baseline="0" dirty="0" smtClean="0"/>
              <a:t> nacional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Herramientas metodológicas para el manejo de desastres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baseline="0" dirty="0" smtClean="0"/>
              <a:t>   3 minutos      </a:t>
            </a:r>
            <a:r>
              <a:rPr lang="es-CO" b="1" baseline="0" dirty="0" smtClean="0"/>
              <a:t>Acumulados:</a:t>
            </a:r>
            <a:r>
              <a:rPr lang="es-CO" baseline="0" dirty="0" smtClean="0"/>
              <a:t>  10 minutos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387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Estructura del SNGRD instancias de dirección Vs</a:t>
            </a:r>
            <a:r>
              <a:rPr lang="es-CO" baseline="0" dirty="0" smtClean="0"/>
              <a:t> Orientación/coord.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Instrum. Planif.  PNGRD – ENRE (POT-EOD,  POMCAS,  Planes de Desarrollo)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Sistemas de información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Fondo Nacional GRD – Subcuentas: Conoc. Reduc. Manejo. Recup. Protec Finan.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baseline="0" dirty="0" smtClean="0"/>
              <a:t>3 minutos                     Acumulado: 13 minutos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2482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Declaratorias:</a:t>
            </a:r>
            <a:r>
              <a:rPr lang="es-CO" baseline="0" dirty="0" smtClean="0"/>
              <a:t> </a:t>
            </a:r>
            <a:r>
              <a:rPr lang="es-CO" dirty="0" smtClean="0"/>
              <a:t>Desastre (nal. dep. mun.); Clamidad</a:t>
            </a:r>
            <a:r>
              <a:rPr lang="es-CO" baseline="0" dirty="0" smtClean="0"/>
              <a:t> publica; Retorno; plan acc especif recup.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Régimen especiales empréstitos, ocupaciones, servidumbres, trnsf recursos, etc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Organización Rta: niveles de emergencias, activación,  articulación </a:t>
            </a:r>
            <a:r>
              <a:rPr lang="es-CO" baseline="0" dirty="0" err="1" smtClean="0"/>
              <a:t>rta</a:t>
            </a:r>
            <a:r>
              <a:rPr lang="es-CO" baseline="0" dirty="0" smtClean="0"/>
              <a:t> nal, organización </a:t>
            </a:r>
            <a:r>
              <a:rPr lang="es-CO" baseline="0" dirty="0" err="1" smtClean="0"/>
              <a:t>rta</a:t>
            </a:r>
            <a:r>
              <a:rPr lang="es-CO" baseline="0" dirty="0" smtClean="0"/>
              <a:t> nal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Servicios de respuesta: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Funciones soporte: </a:t>
            </a:r>
            <a:r>
              <a:rPr lang="es-CO" baseline="0" dirty="0" err="1" smtClean="0"/>
              <a:t>inf</a:t>
            </a:r>
            <a:r>
              <a:rPr lang="es-CO" baseline="0" dirty="0" smtClean="0"/>
              <a:t>. </a:t>
            </a:r>
            <a:r>
              <a:rPr lang="es-CO" baseline="0" dirty="0" err="1" smtClean="0"/>
              <a:t>planeac</a:t>
            </a:r>
            <a:r>
              <a:rPr lang="es-CO" baseline="0" dirty="0" smtClean="0"/>
              <a:t>. logística, financiera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Modelos: SCI - COE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baseline="0" dirty="0" smtClean="0"/>
              <a:t>4 minutos			</a:t>
            </a:r>
            <a:r>
              <a:rPr lang="es-CO" b="1" baseline="0" dirty="0" smtClean="0"/>
              <a:t>Acumulado: </a:t>
            </a:r>
            <a:r>
              <a:rPr lang="es-CO" baseline="0" dirty="0" smtClean="0"/>
              <a:t>17 minutos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644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dirty="0" smtClean="0"/>
              <a:t>Describir titulación individual</a:t>
            </a:r>
            <a:r>
              <a:rPr lang="es-CO" baseline="0" dirty="0" smtClean="0"/>
              <a:t> por cursos y final de diplomado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Gratuidad vigencia del proyecto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aseline="0" dirty="0" smtClean="0"/>
              <a:t>1 minuto			</a:t>
            </a:r>
            <a:r>
              <a:rPr lang="es-CO" b="1" baseline="0" dirty="0" smtClean="0"/>
              <a:t>Acumulado:</a:t>
            </a:r>
            <a:r>
              <a:rPr lang="es-CO" baseline="0" dirty="0" smtClean="0"/>
              <a:t> 18 minutos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78738-0E96-4E70-A52A-279CBDD1C15F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179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5292080" y="1410345"/>
            <a:ext cx="3672408" cy="425090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424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79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601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102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835696" y="202630"/>
            <a:ext cx="685110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D309-B2BE-4940-A696-E5DF4AFD07DD}" type="datetimeFigureOut">
              <a:rPr lang="es-CO" smtClean="0"/>
              <a:pPr/>
              <a:t>14/06/2018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77B9-F039-4794-9B13-7712F9740DF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41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 algn="r" defTabSz="914400" rtl="0" eaLnBrk="1" latinLnBrk="0" hangingPunct="1"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355976" y="4869160"/>
            <a:ext cx="478802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4984"/>
              </a:clrFrom>
              <a:clrTo>
                <a:srgbClr val="004984">
                  <a:alpha val="0"/>
                </a:srgbClr>
              </a:clrTo>
            </a:clrChange>
            <a:lum bright="70000" contrast="-70000"/>
          </a:blip>
          <a:srcRect t="69942" b="16070"/>
          <a:stretch/>
        </p:blipFill>
        <p:spPr>
          <a:xfrm>
            <a:off x="5303120" y="4869160"/>
            <a:ext cx="3877392" cy="936104"/>
          </a:xfrm>
          <a:prstGeom prst="rect">
            <a:avLst/>
          </a:prstGeom>
        </p:spPr>
      </p:pic>
      <p:pic>
        <p:nvPicPr>
          <p:cNvPr id="2050" name="Picture 2" descr="http://eird.org/pr18/images/logo-english.png"/>
          <p:cNvPicPr>
            <a:picLocks noChangeAspect="1" noChangeArrowheads="1"/>
          </p:cNvPicPr>
          <p:nvPr/>
        </p:nvPicPr>
        <p:blipFill>
          <a:blip r:embed="rId4" cstate="print"/>
          <a:srcRect l="81303" t="20641" r="2299" b="12276"/>
          <a:stretch>
            <a:fillRect/>
          </a:stretch>
        </p:blipFill>
        <p:spPr bwMode="auto">
          <a:xfrm>
            <a:off x="3059832" y="4869160"/>
            <a:ext cx="1296144" cy="673995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199" y="1003314"/>
            <a:ext cx="4207233" cy="37213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4879307" y="4977171"/>
            <a:ext cx="753539" cy="7200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18006" t="16526" r="35798" b="71658"/>
          <a:stretch/>
        </p:blipFill>
        <p:spPr>
          <a:xfrm>
            <a:off x="5868144" y="5085184"/>
            <a:ext cx="3251784" cy="467595"/>
          </a:xfrm>
          <a:prstGeom prst="roundRect">
            <a:avLst>
              <a:gd name="adj" fmla="val 7467"/>
            </a:avLst>
          </a:prstGeom>
        </p:spPr>
      </p:pic>
      <p:sp>
        <p:nvSpPr>
          <p:cNvPr id="2" name="CuadroTexto 1"/>
          <p:cNvSpPr txBox="1"/>
          <p:nvPr/>
        </p:nvSpPr>
        <p:spPr>
          <a:xfrm>
            <a:off x="7452320" y="2077978"/>
            <a:ext cx="1743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500" dirty="0" smtClean="0">
                <a:solidFill>
                  <a:schemeClr val="bg1"/>
                </a:solidFill>
              </a:rPr>
              <a:t>´</a:t>
            </a:r>
            <a:endParaRPr lang="es-CO" sz="35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64088" y="3600018"/>
            <a:ext cx="1743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500" dirty="0" smtClean="0">
                <a:solidFill>
                  <a:schemeClr val="bg1"/>
                </a:solidFill>
              </a:rPr>
              <a:t>´</a:t>
            </a:r>
            <a:endParaRPr lang="es-CO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241409" y="71356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650"/>
          <a:stretch/>
        </p:blipFill>
        <p:spPr>
          <a:xfrm>
            <a:off x="323528" y="1291638"/>
            <a:ext cx="2736304" cy="289620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624548" y="3267716"/>
            <a:ext cx="1505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-100" dirty="0" smtClean="0">
                <a:latin typeface="Century Gothic" panose="020B0502020202020204" pitchFamily="34" charset="0"/>
              </a:rPr>
              <a:t>operativo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50196" y="2160226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-100" dirty="0">
                <a:latin typeface="Century Gothic" panose="020B0502020202020204" pitchFamily="34" charset="0"/>
              </a:rPr>
              <a:t>a</a:t>
            </a:r>
            <a:r>
              <a:rPr lang="es-CO" sz="2400" b="1" spc="-100" dirty="0" smtClean="0">
                <a:latin typeface="Century Gothic" panose="020B0502020202020204" pitchFamily="34" charset="0"/>
              </a:rPr>
              <a:t>dm/tivo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707904" y="1052736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100" dirty="0" smtClean="0">
                <a:latin typeface="Century Gothic" panose="020B0502020202020204" pitchFamily="34" charset="0"/>
              </a:rPr>
              <a:t>básico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4023" t="22090" r="26801" b="15423"/>
          <a:stretch/>
        </p:blipFill>
        <p:spPr>
          <a:xfrm>
            <a:off x="6228183" y="1251565"/>
            <a:ext cx="576064" cy="720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5557" t="24741" r="25267" b="12773"/>
          <a:stretch/>
        </p:blipFill>
        <p:spPr>
          <a:xfrm>
            <a:off x="6228183" y="3411805"/>
            <a:ext cx="576065" cy="7200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/>
          <a:srcRect l="24023" t="22090" r="26801" b="15423"/>
          <a:stretch/>
        </p:blipFill>
        <p:spPr>
          <a:xfrm>
            <a:off x="6228183" y="2331685"/>
            <a:ext cx="576064" cy="7200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5"/>
          <a:srcRect l="38888" t="24693" r="29979" b="37877"/>
          <a:stretch/>
        </p:blipFill>
        <p:spPr>
          <a:xfrm>
            <a:off x="7920372" y="1255761"/>
            <a:ext cx="504056" cy="72008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5"/>
          <a:srcRect l="38888" t="24693" r="29979" b="37877"/>
          <a:stretch/>
        </p:blipFill>
        <p:spPr>
          <a:xfrm>
            <a:off x="7920372" y="2348880"/>
            <a:ext cx="504056" cy="72008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6"/>
          <a:srcRect l="32209" t="23799" r="23315" b="35028"/>
          <a:stretch/>
        </p:blipFill>
        <p:spPr>
          <a:xfrm>
            <a:off x="7812360" y="3356991"/>
            <a:ext cx="720080" cy="792089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5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59" y="1340768"/>
            <a:ext cx="3133333" cy="49428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25971" y="965968"/>
            <a:ext cx="26142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spc="100" dirty="0">
                <a:latin typeface="Century Gothic" panose="020B0502020202020204" pitchFamily="34" charset="0"/>
              </a:rPr>
              <a:t>i</a:t>
            </a:r>
            <a:r>
              <a:rPr lang="es-CO" sz="2800" spc="100" dirty="0" smtClean="0">
                <a:latin typeface="Century Gothic" panose="020B0502020202020204" pitchFamily="34" charset="0"/>
              </a:rPr>
              <a:t>nstrumentos</a:t>
            </a:r>
            <a:r>
              <a:rPr lang="es-CO" sz="2800" dirty="0" smtClean="0">
                <a:latin typeface="Century Gothic" panose="020B0502020202020204" pitchFamily="34" charset="0"/>
              </a:rPr>
              <a:t> </a:t>
            </a:r>
            <a:r>
              <a:rPr lang="es-CO" sz="4800" b="1" spc="-100" dirty="0" smtClean="0">
                <a:latin typeface="Century Gothic" panose="020B0502020202020204" pitchFamily="34" charset="0"/>
              </a:rPr>
              <a:t>manejo</a:t>
            </a:r>
            <a:endParaRPr lang="es-CO" sz="4800" spc="-100" dirty="0"/>
          </a:p>
        </p:txBody>
      </p:sp>
      <p:sp>
        <p:nvSpPr>
          <p:cNvPr id="6" name="Rectángulo 5"/>
          <p:cNvSpPr/>
          <p:nvPr/>
        </p:nvSpPr>
        <p:spPr>
          <a:xfrm>
            <a:off x="4618059" y="3072676"/>
            <a:ext cx="2392713" cy="934478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2800" spc="20" dirty="0" smtClean="0">
                <a:latin typeface="Century Gothic" panose="020B0502020202020204" pitchFamily="34" charset="0"/>
              </a:rPr>
              <a:t>marco de</a:t>
            </a:r>
          </a:p>
          <a:p>
            <a:pPr algn="ctr"/>
            <a:r>
              <a:rPr lang="es-CO" sz="2800" b="1" spc="-100" dirty="0" smtClean="0">
                <a:latin typeface="Century Gothic" panose="020B0502020202020204" pitchFamily="34" charset="0"/>
              </a:rPr>
              <a:t>actuación</a:t>
            </a:r>
            <a:endParaRPr lang="es-CO" sz="2800" b="1" spc="-100" dirty="0"/>
          </a:p>
        </p:txBody>
      </p:sp>
      <p:sp>
        <p:nvSpPr>
          <p:cNvPr id="7" name="Rectángulo 6"/>
          <p:cNvSpPr/>
          <p:nvPr/>
        </p:nvSpPr>
        <p:spPr>
          <a:xfrm>
            <a:off x="3936736" y="4851979"/>
            <a:ext cx="2503480" cy="1365365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2800" spc="140" dirty="0" smtClean="0">
                <a:latin typeface="Century Gothic" panose="020B0502020202020204" pitchFamily="34" charset="0"/>
              </a:rPr>
              <a:t>modelos de </a:t>
            </a:r>
          </a:p>
          <a:p>
            <a:pPr algn="ctr"/>
            <a:r>
              <a:rPr lang="es-CO" sz="2800" b="1" spc="-100" dirty="0">
                <a:latin typeface="Century Gothic" panose="020B0502020202020204" pitchFamily="34" charset="0"/>
              </a:rPr>
              <a:t>a</a:t>
            </a:r>
            <a:r>
              <a:rPr lang="es-CO" sz="2800" b="1" spc="-100" dirty="0" smtClean="0">
                <a:latin typeface="Century Gothic" panose="020B0502020202020204" pitchFamily="34" charset="0"/>
              </a:rPr>
              <a:t>dministración</a:t>
            </a:r>
          </a:p>
          <a:p>
            <a:pPr algn="ctr"/>
            <a:r>
              <a:rPr lang="es-CO" sz="2800" b="1" spc="100" dirty="0" smtClean="0">
                <a:latin typeface="Century Gothic" panose="020B0502020202020204" pitchFamily="34" charset="0"/>
              </a:rPr>
              <a:t>emergencias</a:t>
            </a:r>
            <a:endParaRPr lang="es-CO" sz="2800" b="1" spc="100" dirty="0"/>
          </a:p>
        </p:txBody>
      </p:sp>
      <p:sp>
        <p:nvSpPr>
          <p:cNvPr id="8" name="Rectángulo 7"/>
          <p:cNvSpPr/>
          <p:nvPr/>
        </p:nvSpPr>
        <p:spPr>
          <a:xfrm>
            <a:off x="7285522" y="3220991"/>
            <a:ext cx="1534950" cy="318924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1600" spc="20" dirty="0" smtClean="0">
                <a:latin typeface="Century Gothic" panose="020B0502020202020204" pitchFamily="34" charset="0"/>
              </a:rPr>
              <a:t>organización</a:t>
            </a:r>
            <a:endParaRPr lang="es-CO" sz="1600" b="1" spc="-100" dirty="0"/>
          </a:p>
        </p:txBody>
      </p:sp>
      <p:sp>
        <p:nvSpPr>
          <p:cNvPr id="9" name="Rectángulo 8"/>
          <p:cNvSpPr/>
          <p:nvPr/>
        </p:nvSpPr>
        <p:spPr>
          <a:xfrm>
            <a:off x="7026461" y="3539915"/>
            <a:ext cx="1534950" cy="318924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1600" spc="20" dirty="0" smtClean="0">
                <a:latin typeface="Century Gothic" panose="020B0502020202020204" pitchFamily="34" charset="0"/>
              </a:rPr>
              <a:t>servicios</a:t>
            </a:r>
            <a:endParaRPr lang="es-CO" sz="1600" b="1" spc="-1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21242" y="23987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-272915" y="4371997"/>
            <a:ext cx="27302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Pre requisito</a:t>
            </a:r>
          </a:p>
          <a:p>
            <a:pPr algn="ctr"/>
            <a:r>
              <a:rPr lang="es-CO" sz="2400" spc="100" dirty="0" smtClean="0">
                <a:latin typeface="Century Gothic" panose="020B0502020202020204" pitchFamily="34" charset="0"/>
              </a:rPr>
              <a:t>curso básico y </a:t>
            </a:r>
          </a:p>
          <a:p>
            <a:pPr algn="ctr"/>
            <a:r>
              <a:rPr lang="es-CO" sz="2400" spc="100" dirty="0" smtClean="0">
                <a:latin typeface="Century Gothic" panose="020B0502020202020204" pitchFamily="34" charset="0"/>
              </a:rPr>
              <a:t>administrativo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359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158790" y="52171"/>
            <a:ext cx="3265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CERTIFICACIÓN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5650"/>
          <a:stretch/>
        </p:blipFill>
        <p:spPr>
          <a:xfrm>
            <a:off x="323528" y="1291638"/>
            <a:ext cx="2736304" cy="289620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624548" y="3267716"/>
            <a:ext cx="1505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-100" dirty="0" smtClean="0">
                <a:latin typeface="Century Gothic" panose="020B0502020202020204" pitchFamily="34" charset="0"/>
              </a:rPr>
              <a:t>operativo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50196" y="2160226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-100" dirty="0" err="1">
                <a:latin typeface="Century Gothic" panose="020B0502020202020204" pitchFamily="34" charset="0"/>
              </a:rPr>
              <a:t>a</a:t>
            </a:r>
            <a:r>
              <a:rPr lang="es-CO" sz="2400" b="1" spc="-100" dirty="0" err="1" smtClean="0">
                <a:latin typeface="Century Gothic" panose="020B0502020202020204" pitchFamily="34" charset="0"/>
              </a:rPr>
              <a:t>dm</a:t>
            </a:r>
            <a:r>
              <a:rPr lang="es-CO" sz="2400" b="1" spc="-100" dirty="0" smtClean="0">
                <a:latin typeface="Century Gothic" panose="020B0502020202020204" pitchFamily="34" charset="0"/>
              </a:rPr>
              <a:t>/</a:t>
            </a:r>
            <a:r>
              <a:rPr lang="es-CO" sz="2400" b="1" spc="-100" dirty="0" err="1" smtClean="0">
                <a:latin typeface="Century Gothic" panose="020B0502020202020204" pitchFamily="34" charset="0"/>
              </a:rPr>
              <a:t>tivo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707904" y="1052736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100" dirty="0" smtClean="0">
                <a:latin typeface="Century Gothic" panose="020B0502020202020204" pitchFamily="34" charset="0"/>
              </a:rPr>
              <a:t>básico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4023" t="22090" r="26801" b="15423"/>
          <a:stretch/>
        </p:blipFill>
        <p:spPr>
          <a:xfrm>
            <a:off x="6228183" y="1251565"/>
            <a:ext cx="576064" cy="720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5557" t="24741" r="25267" b="12773"/>
          <a:stretch/>
        </p:blipFill>
        <p:spPr>
          <a:xfrm>
            <a:off x="6228183" y="3411805"/>
            <a:ext cx="576065" cy="7200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/>
          <a:srcRect l="24023" t="22090" r="26801" b="15423"/>
          <a:stretch/>
        </p:blipFill>
        <p:spPr>
          <a:xfrm>
            <a:off x="6228183" y="2331685"/>
            <a:ext cx="576064" cy="7200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6"/>
          <a:srcRect l="38888" t="24693" r="29979" b="37877"/>
          <a:stretch/>
        </p:blipFill>
        <p:spPr>
          <a:xfrm>
            <a:off x="7920372" y="1255761"/>
            <a:ext cx="504056" cy="72008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6"/>
          <a:srcRect l="38888" t="24693" r="29979" b="37877"/>
          <a:stretch/>
        </p:blipFill>
        <p:spPr>
          <a:xfrm>
            <a:off x="7920372" y="2348880"/>
            <a:ext cx="504056" cy="72008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7"/>
          <a:srcRect l="32209" t="23799" r="23315" b="35028"/>
          <a:stretch/>
        </p:blipFill>
        <p:spPr>
          <a:xfrm>
            <a:off x="7812360" y="3356991"/>
            <a:ext cx="720080" cy="79208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821851" y="4405126"/>
            <a:ext cx="26142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000" b="1" spc="-100" dirty="0" smtClean="0">
                <a:latin typeface="Century Gothic" panose="020B0502020202020204" pitchFamily="34" charset="0"/>
              </a:rPr>
              <a:t>4</a:t>
            </a:r>
            <a:endParaRPr lang="es-CO" sz="13000" spc="-100" dirty="0"/>
          </a:p>
        </p:txBody>
      </p:sp>
      <p:sp>
        <p:nvSpPr>
          <p:cNvPr id="14" name="Rectángulo 13"/>
          <p:cNvSpPr/>
          <p:nvPr/>
        </p:nvSpPr>
        <p:spPr>
          <a:xfrm rot="16200000">
            <a:off x="3504736" y="5174754"/>
            <a:ext cx="26142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600" b="1" spc="-100" dirty="0" smtClean="0">
                <a:latin typeface="Century Gothic" panose="020B0502020202020204" pitchFamily="34" charset="0"/>
              </a:rPr>
              <a:t>créditos</a:t>
            </a:r>
            <a:endParaRPr lang="es-CO" sz="2600" spc="-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25490" t="20910" r="23737" b="18428"/>
          <a:stretch/>
        </p:blipFill>
        <p:spPr>
          <a:xfrm>
            <a:off x="1547664" y="4744480"/>
            <a:ext cx="1512168" cy="135299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 rot="16200000">
            <a:off x="175533" y="5113201"/>
            <a:ext cx="14943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400" b="1" spc="100" dirty="0" smtClean="0">
                <a:latin typeface="Century Gothic" panose="020B0502020202020204" pitchFamily="34" charset="0"/>
              </a:rPr>
              <a:t>TOTAL</a:t>
            </a:r>
            <a:endParaRPr lang="es-CO" sz="3400" spc="-100" dirty="0">
              <a:latin typeface="Century Gothic" panose="020B0502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130088" y="5366557"/>
            <a:ext cx="3829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800" b="1" spc="-200" dirty="0" smtClean="0">
                <a:latin typeface="Century Gothic" panose="020B0502020202020204" pitchFamily="34" charset="0"/>
              </a:rPr>
              <a:t>DIPLOMADO</a:t>
            </a:r>
            <a:endParaRPr lang="es-CO" sz="4800" spc="-200" dirty="0"/>
          </a:p>
        </p:txBody>
      </p:sp>
      <p:sp>
        <p:nvSpPr>
          <p:cNvPr id="3" name="Rectángulo 2"/>
          <p:cNvSpPr/>
          <p:nvPr/>
        </p:nvSpPr>
        <p:spPr>
          <a:xfrm>
            <a:off x="5489008" y="4866791"/>
            <a:ext cx="3018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200" spc="200" dirty="0">
                <a:latin typeface="Century Gothic" panose="020B0502020202020204" pitchFamily="34" charset="0"/>
              </a:rPr>
              <a:t>certificación</a:t>
            </a: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34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13" grpId="0"/>
      <p:bldP spid="14" grpId="0"/>
      <p:bldP spid="16" grpId="0"/>
      <p:bldP spid="1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2699703" cy="26997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39952" y="1412776"/>
            <a:ext cx="41764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spc="100" dirty="0" smtClean="0">
                <a:latin typeface="Century Gothic" panose="020B0502020202020204" pitchFamily="34" charset="0"/>
              </a:rPr>
              <a:t>Material </a:t>
            </a:r>
          </a:p>
          <a:p>
            <a:r>
              <a:rPr lang="es-CO" sz="2400" spc="100" dirty="0" smtClean="0">
                <a:latin typeface="Century Gothic" panose="020B0502020202020204" pitchFamily="34" charset="0"/>
              </a:rPr>
              <a:t>de estudio</a:t>
            </a:r>
          </a:p>
          <a:p>
            <a:endParaRPr lang="es-CO" sz="2800" b="1" spc="100" dirty="0">
              <a:latin typeface="Century Gothic" panose="020B0502020202020204" pitchFamily="34" charset="0"/>
            </a:endParaRPr>
          </a:p>
          <a:p>
            <a:r>
              <a:rPr lang="es-CO" sz="2800" b="1" spc="-100" dirty="0" smtClean="0">
                <a:latin typeface="Century Gothic" panose="020B0502020202020204" pitchFamily="34" charset="0"/>
              </a:rPr>
              <a:t>Documentos </a:t>
            </a:r>
          </a:p>
          <a:p>
            <a:r>
              <a:rPr lang="es-CO" sz="2800" spc="190" dirty="0" smtClean="0">
                <a:latin typeface="Century Gothic" panose="020B0502020202020204" pitchFamily="34" charset="0"/>
              </a:rPr>
              <a:t>de apoyo</a:t>
            </a:r>
          </a:p>
          <a:p>
            <a:endParaRPr lang="es-CO" sz="2800" b="1" spc="100" dirty="0">
              <a:latin typeface="Century Gothic" panose="020B0502020202020204" pitchFamily="34" charset="0"/>
            </a:endParaRPr>
          </a:p>
          <a:p>
            <a:r>
              <a:rPr lang="es-CO" sz="2800" b="1" spc="100" dirty="0" smtClean="0">
                <a:latin typeface="Century Gothic" panose="020B0502020202020204" pitchFamily="34" charset="0"/>
              </a:rPr>
              <a:t>Evaluaciones</a:t>
            </a:r>
          </a:p>
          <a:p>
            <a:endParaRPr lang="es-CO" sz="2800" b="1" spc="100" dirty="0">
              <a:latin typeface="Century Gothic" panose="020B0502020202020204" pitchFamily="34" charset="0"/>
            </a:endParaRPr>
          </a:p>
          <a:p>
            <a:r>
              <a:rPr lang="es-CO" sz="2800" b="1" spc="100" dirty="0" smtClean="0">
                <a:latin typeface="Century Gothic" panose="020B0502020202020204" pitchFamily="34" charset="0"/>
              </a:rPr>
              <a:t>Mesa de Ayuda</a:t>
            </a:r>
            <a:endParaRPr lang="es-CO" sz="4800" b="1" spc="-1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152628" y="23987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7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796136" y="0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IMPACTO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4535817" cy="46028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483768" y="1376792"/>
            <a:ext cx="360000" cy="3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563888" y="2996952"/>
            <a:ext cx="360000" cy="3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95536" y="4293096"/>
            <a:ext cx="360000" cy="3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843768" y="5799671"/>
            <a:ext cx="360000" cy="360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30084" y="300661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Prioridad 4. </a:t>
            </a:r>
            <a:r>
              <a:rPr lang="es-CO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Aumentar la preparación para casos de </a:t>
            </a:r>
            <a:r>
              <a:rPr lang="es-CO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desastre, </a:t>
            </a:r>
            <a:r>
              <a:rPr lang="es-CO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 fin de dar una respuesta eficaz y “reconstruir mejor</a:t>
            </a:r>
            <a:r>
              <a:rPr lang="es-CO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”, </a:t>
            </a:r>
            <a:r>
              <a:rPr lang="es-CO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en los ámbitos de la recuperación, la rehabilitación y la </a:t>
            </a:r>
            <a:r>
              <a:rPr lang="es-CO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reconstrucción.</a:t>
            </a:r>
            <a:endParaRPr lang="es-CO" sz="2400" dirty="0">
              <a:latin typeface="Century Gothic" panose="020B0502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419872" y="1548695"/>
            <a:ext cx="5471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Marco de Sendai para la</a:t>
            </a:r>
          </a:p>
          <a:p>
            <a:pPr algn="ctr"/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Reducción del </a:t>
            </a:r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Riesgo </a:t>
            </a:r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de </a:t>
            </a:r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Desastres</a:t>
            </a:r>
            <a:endParaRPr lang="es-CO" sz="2400" b="1" dirty="0" smtClean="0">
              <a:solidFill>
                <a:srgbClr val="C00000"/>
              </a:solidFill>
              <a:latin typeface="Helvetica-Bold"/>
            </a:endParaRPr>
          </a:p>
          <a:p>
            <a:pPr algn="ctr"/>
            <a:r>
              <a:rPr lang="es-CO" sz="2400" b="1" dirty="0" smtClean="0">
                <a:solidFill>
                  <a:srgbClr val="C00000"/>
                </a:solidFill>
                <a:latin typeface="Helvetica-Bold"/>
              </a:rPr>
              <a:t>2015-2030</a:t>
            </a:r>
            <a:endParaRPr lang="es-CO" sz="2400" dirty="0">
              <a:solidFill>
                <a:srgbClr val="C00000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92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bre 18"/>
          <p:cNvSpPr/>
          <p:nvPr/>
        </p:nvSpPr>
        <p:spPr>
          <a:xfrm>
            <a:off x="2843808" y="-79545"/>
            <a:ext cx="6480720" cy="6981372"/>
          </a:xfrm>
          <a:custGeom>
            <a:avLst/>
            <a:gdLst>
              <a:gd name="connsiteX0" fmla="*/ 5413829 w 5457372"/>
              <a:gd name="connsiteY0" fmla="*/ 87086 h 6981372"/>
              <a:gd name="connsiteX1" fmla="*/ 5355772 w 5457372"/>
              <a:gd name="connsiteY1" fmla="*/ 87086 h 6981372"/>
              <a:gd name="connsiteX2" fmla="*/ 5428343 w 5457372"/>
              <a:gd name="connsiteY2" fmla="*/ 6952343 h 6981372"/>
              <a:gd name="connsiteX3" fmla="*/ 0 w 5457372"/>
              <a:gd name="connsiteY3" fmla="*/ 6981372 h 6981372"/>
              <a:gd name="connsiteX4" fmla="*/ 1320800 w 5457372"/>
              <a:gd name="connsiteY4" fmla="*/ 5341257 h 6981372"/>
              <a:gd name="connsiteX5" fmla="*/ 1582057 w 5457372"/>
              <a:gd name="connsiteY5" fmla="*/ 4630057 h 6981372"/>
              <a:gd name="connsiteX6" fmla="*/ 1553029 w 5457372"/>
              <a:gd name="connsiteY6" fmla="*/ 3744686 h 6981372"/>
              <a:gd name="connsiteX7" fmla="*/ 1074057 w 5457372"/>
              <a:gd name="connsiteY7" fmla="*/ 2278743 h 6981372"/>
              <a:gd name="connsiteX8" fmla="*/ 275772 w 5457372"/>
              <a:gd name="connsiteY8" fmla="*/ 0 h 6981372"/>
              <a:gd name="connsiteX9" fmla="*/ 5457372 w 5457372"/>
              <a:gd name="connsiteY9" fmla="*/ 14515 h 6981372"/>
              <a:gd name="connsiteX10" fmla="*/ 5413829 w 5457372"/>
              <a:gd name="connsiteY10" fmla="*/ 87086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7372" h="6981372">
                <a:moveTo>
                  <a:pt x="5413829" y="87086"/>
                </a:moveTo>
                <a:lnTo>
                  <a:pt x="5355772" y="87086"/>
                </a:lnTo>
                <a:lnTo>
                  <a:pt x="5428343" y="6952343"/>
                </a:lnTo>
                <a:lnTo>
                  <a:pt x="0" y="6981372"/>
                </a:lnTo>
                <a:lnTo>
                  <a:pt x="1320800" y="5341257"/>
                </a:lnTo>
                <a:lnTo>
                  <a:pt x="1582057" y="4630057"/>
                </a:lnTo>
                <a:lnTo>
                  <a:pt x="1553029" y="3744686"/>
                </a:lnTo>
                <a:lnTo>
                  <a:pt x="1074057" y="2278743"/>
                </a:lnTo>
                <a:lnTo>
                  <a:pt x="275772" y="0"/>
                </a:lnTo>
                <a:lnTo>
                  <a:pt x="5457372" y="14515"/>
                </a:lnTo>
                <a:lnTo>
                  <a:pt x="5413829" y="870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 descr="http://eird.org/pr18/images/logo-english.png"/>
          <p:cNvPicPr>
            <a:picLocks noChangeAspect="1" noChangeArrowheads="1"/>
          </p:cNvPicPr>
          <p:nvPr/>
        </p:nvPicPr>
        <p:blipFill>
          <a:blip r:embed="rId3" cstate="print"/>
          <a:srcRect l="81303" t="20641" r="2299" b="12276"/>
          <a:stretch>
            <a:fillRect/>
          </a:stretch>
        </p:blipFill>
        <p:spPr bwMode="auto">
          <a:xfrm>
            <a:off x="3131840" y="4868744"/>
            <a:ext cx="1296144" cy="673995"/>
          </a:xfrm>
          <a:prstGeom prst="rect">
            <a:avLst/>
          </a:prstGeom>
          <a:noFill/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769" y="-27385"/>
            <a:ext cx="5448300" cy="692921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/>
          <a:srcRect l="18006" t="16526" r="35798" b="71658"/>
          <a:stretch/>
        </p:blipFill>
        <p:spPr>
          <a:xfrm>
            <a:off x="5981456" y="4719661"/>
            <a:ext cx="2987824" cy="429638"/>
          </a:xfrm>
          <a:prstGeom prst="roundRect">
            <a:avLst>
              <a:gd name="adj" fmla="val 7467"/>
            </a:avLst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/>
          <a:srcRect l="16051" t="56116" r="12547" b="29117"/>
          <a:stretch/>
        </p:blipFill>
        <p:spPr>
          <a:xfrm>
            <a:off x="5936197" y="4149080"/>
            <a:ext cx="3078342" cy="35794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603" t="60007" r="7427" b="23991"/>
          <a:stretch/>
        </p:blipFill>
        <p:spPr>
          <a:xfrm>
            <a:off x="5832923" y="5376147"/>
            <a:ext cx="3284890" cy="36498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800300" y="982638"/>
            <a:ext cx="3297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GRACIAS</a:t>
            </a:r>
            <a:endParaRPr lang="es-CO" sz="4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245213" y="35728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DESCRIPCIÓN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619672" y="71356"/>
            <a:ext cx="3528392" cy="490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954103"/>
            <a:ext cx="3116603" cy="311660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04588" y="372327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spc="100" dirty="0" smtClean="0">
                <a:latin typeface="Century Gothic" panose="020B0502020202020204" pitchFamily="34" charset="0"/>
              </a:rPr>
              <a:t>FINANCIADO  POR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489" y="4622425"/>
            <a:ext cx="2852500" cy="8899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22" y="4293096"/>
            <a:ext cx="2173527" cy="170587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55576" y="1449055"/>
            <a:ext cx="77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latin typeface="Century Gothic" panose="020B0502020202020204" pitchFamily="34" charset="0"/>
              </a:rPr>
              <a:t>DESARROLLADO EN EL MARCO DEL PROYECTO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23528" y="2118491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Century Gothic" panose="020B0502020202020204" pitchFamily="34" charset="0"/>
              </a:rPr>
              <a:t>Fortalecimiento de la capacidad de respuesta  del SNGRD </a:t>
            </a:r>
            <a:r>
              <a:rPr lang="es-CO" dirty="0" smtClean="0">
                <a:latin typeface="Century Gothic" panose="020B0502020202020204" pitchFamily="34" charset="0"/>
              </a:rPr>
              <a:t>Frente a </a:t>
            </a:r>
            <a:r>
              <a:rPr lang="es-CO" dirty="0">
                <a:latin typeface="Century Gothic" panose="020B0502020202020204" pitchFamily="34" charset="0"/>
              </a:rPr>
              <a:t>emergencias en un contexto </a:t>
            </a:r>
            <a:r>
              <a:rPr lang="es-CO" dirty="0" err="1">
                <a:latin typeface="Century Gothic" panose="020B0502020202020204" pitchFamily="34" charset="0"/>
              </a:rPr>
              <a:t>multi</a:t>
            </a:r>
            <a:r>
              <a:rPr lang="es-CO" dirty="0">
                <a:latin typeface="Century Gothic" panose="020B0502020202020204" pitchFamily="34" charset="0"/>
              </a:rPr>
              <a:t>-amenaza en la frontera </a:t>
            </a:r>
            <a:r>
              <a:rPr lang="es-CO" dirty="0">
                <a:latin typeface="Century Gothic" panose="020B0502020202020204" pitchFamily="34" charset="0"/>
              </a:rPr>
              <a:t>c</a:t>
            </a:r>
            <a:r>
              <a:rPr lang="es-CO" dirty="0" smtClean="0">
                <a:latin typeface="Century Gothic" panose="020B0502020202020204" pitchFamily="34" charset="0"/>
              </a:rPr>
              <a:t>olombo </a:t>
            </a:r>
            <a:r>
              <a:rPr lang="es-CO" dirty="0" smtClean="0">
                <a:latin typeface="Century Gothic" panose="020B0502020202020204" pitchFamily="34" charset="0"/>
              </a:rPr>
              <a:t>– </a:t>
            </a:r>
            <a:r>
              <a:rPr lang="es-CO" spc="-40" dirty="0">
                <a:latin typeface="Century Gothic" panose="020B0502020202020204" pitchFamily="34" charset="0"/>
              </a:rPr>
              <a:t>v</a:t>
            </a:r>
            <a:r>
              <a:rPr lang="es-CO" spc="-40" dirty="0" smtClean="0">
                <a:latin typeface="Century Gothic" panose="020B0502020202020204" pitchFamily="34" charset="0"/>
              </a:rPr>
              <a:t>enezolana </a:t>
            </a:r>
            <a:r>
              <a:rPr lang="es-CO" spc="-40" dirty="0">
                <a:latin typeface="Century Gothic" panose="020B0502020202020204" pitchFamily="34" charset="0"/>
              </a:rPr>
              <a:t>y de la cooperación entre los integrantes civiles del </a:t>
            </a:r>
            <a:r>
              <a:rPr lang="es-CO" spc="-40" dirty="0" smtClean="0">
                <a:latin typeface="Century Gothic" panose="020B0502020202020204" pitchFamily="34" charset="0"/>
              </a:rPr>
              <a:t>Sistema Nacional </a:t>
            </a:r>
            <a:r>
              <a:rPr lang="es-CO" spc="-40" dirty="0" smtClean="0">
                <a:latin typeface="Century Gothic" panose="020B0502020202020204" pitchFamily="34" charset="0"/>
              </a:rPr>
              <a:t>de Gestión del Riesgo de Desastres - S</a:t>
            </a:r>
            <a:r>
              <a:rPr lang="es-CO" spc="-40" dirty="0" smtClean="0">
                <a:latin typeface="Century Gothic" panose="020B0502020202020204" pitchFamily="34" charset="0"/>
              </a:rPr>
              <a:t>NGRD </a:t>
            </a:r>
            <a:r>
              <a:rPr lang="es-CO" spc="-40" dirty="0">
                <a:latin typeface="Century Gothic" panose="020B0502020202020204" pitchFamily="34" charset="0"/>
              </a:rPr>
              <a:t>y las </a:t>
            </a:r>
            <a:r>
              <a:rPr lang="es-CO" spc="-40" dirty="0" smtClean="0">
                <a:latin typeface="Century Gothic" panose="020B0502020202020204" pitchFamily="34" charset="0"/>
              </a:rPr>
              <a:t>Fuerzas Armadas FF.AA</a:t>
            </a:r>
            <a:r>
              <a:rPr lang="es-CO" spc="-4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57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66" y="1311556"/>
            <a:ext cx="4905164" cy="49051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36096" y="23987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DESCRIPCIÓN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71180" y="1124744"/>
            <a:ext cx="8421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200" dirty="0" smtClean="0">
                <a:latin typeface="Century Gothic" panose="020B0502020202020204" pitchFamily="34" charset="0"/>
                <a:ea typeface="+mj-ea"/>
                <a:cs typeface="+mj-cs"/>
              </a:rPr>
              <a:t>Herramienta de fácil acceso con un lenguaje sencillo para apropiar conocimiento básico en Gestión del Riesgo de Desastres, en un </a:t>
            </a:r>
            <a:r>
              <a:rPr lang="es-CO" sz="2200" spc="-120" dirty="0" smtClean="0">
                <a:latin typeface="Century Gothic" panose="020B0502020202020204" pitchFamily="34" charset="0"/>
                <a:ea typeface="+mj-ea"/>
                <a:cs typeface="+mj-cs"/>
              </a:rPr>
              <a:t>marco normativo y técnico vigente. Además </a:t>
            </a:r>
            <a:r>
              <a:rPr lang="es-CO" sz="2200" dirty="0">
                <a:latin typeface="Century Gothic" panose="020B0502020202020204" pitchFamily="34" charset="0"/>
              </a:rPr>
              <a:t>proporciona </a:t>
            </a:r>
            <a:r>
              <a:rPr lang="es-CO" sz="2200" dirty="0" smtClean="0">
                <a:latin typeface="Century Gothic" panose="020B0502020202020204" pitchFamily="34" charset="0"/>
              </a:rPr>
              <a:t>los conocimientos </a:t>
            </a:r>
            <a:r>
              <a:rPr lang="es-CO" sz="2200" spc="-120" dirty="0">
                <a:latin typeface="Century Gothic" panose="020B0502020202020204" pitchFamily="34" charset="0"/>
              </a:rPr>
              <a:t>para el adecuado </a:t>
            </a:r>
            <a:r>
              <a:rPr lang="es-CO" sz="2200" dirty="0">
                <a:latin typeface="Century Gothic" panose="020B0502020202020204" pitchFamily="34" charset="0"/>
              </a:rPr>
              <a:t>manejo de </a:t>
            </a:r>
            <a:r>
              <a:rPr lang="es-CO" sz="2200" dirty="0" smtClean="0">
                <a:latin typeface="Century Gothic" panose="020B0502020202020204" pitchFamily="34" charset="0"/>
              </a:rPr>
              <a:t>desastres.</a:t>
            </a:r>
            <a:endParaRPr lang="es-CO" sz="2200" dirty="0">
              <a:latin typeface="Century Gothic" panose="020B0502020202020204" pitchFamily="34" charset="0"/>
            </a:endParaRPr>
          </a:p>
          <a:p>
            <a:pPr algn="just"/>
            <a:endParaRPr lang="es-CO" sz="2200" spc="-120" dirty="0" smtClean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endParaRPr lang="es-CO" sz="22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r>
              <a:rPr lang="es-CO" sz="2200" dirty="0" smtClean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es-CO" sz="22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01" end="254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357" y="2995686"/>
            <a:ext cx="6154962" cy="331363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39552" y="326465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O" sz="28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r>
              <a:rPr lang="es-CO" sz="2800" b="1" dirty="0" smtClean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es-CO" sz="2800" b="1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81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436096" y="28370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DESCRIPCIÓN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131840" y="2924978"/>
            <a:ext cx="2880320" cy="1152128"/>
          </a:xfrm>
          <a:prstGeom prst="roundRect">
            <a:avLst>
              <a:gd name="adj" fmla="val 593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s-CO" sz="2100" b="1" spc="-100" dirty="0" smtClean="0">
                <a:latin typeface="Century Gothic" panose="020B0502020202020204" pitchFamily="34" charset="0"/>
              </a:rPr>
              <a:t>FORTALECIMIENTO</a:t>
            </a:r>
          </a:p>
          <a:p>
            <a:pPr algn="ctr"/>
            <a:r>
              <a:rPr lang="es-CO" sz="1500" b="1" spc="100" dirty="0" smtClean="0">
                <a:latin typeface="Century Gothic" panose="020B0502020202020204" pitchFamily="34" charset="0"/>
              </a:rPr>
              <a:t>Sistema Nacional de</a:t>
            </a:r>
          </a:p>
          <a:p>
            <a:pPr algn="ctr"/>
            <a:r>
              <a:rPr lang="es-CO" sz="1500" b="1" spc="60" dirty="0" smtClean="0">
                <a:latin typeface="Century Gothic" panose="020B0502020202020204" pitchFamily="34" charset="0"/>
              </a:rPr>
              <a:t>Gestión del Riesgo de</a:t>
            </a:r>
          </a:p>
          <a:p>
            <a:pPr algn="ctr"/>
            <a:r>
              <a:rPr lang="es-CO" sz="1500" b="1" dirty="0" smtClean="0">
                <a:latin typeface="Century Gothic" panose="020B0502020202020204" pitchFamily="34" charset="0"/>
              </a:rPr>
              <a:t>Desastres</a:t>
            </a:r>
            <a:endParaRPr lang="es-CO" sz="1500" b="1" dirty="0">
              <a:latin typeface="Century Gothic" panose="020B0502020202020204" pitchFamily="34" charset="0"/>
            </a:endParaRPr>
          </a:p>
        </p:txBody>
      </p:sp>
      <p:cxnSp>
        <p:nvCxnSpPr>
          <p:cNvPr id="17" name="Conector angular 16"/>
          <p:cNvCxnSpPr>
            <a:stCxn id="12" idx="0"/>
            <a:endCxn id="60" idx="1"/>
          </p:cNvCxnSpPr>
          <p:nvPr/>
        </p:nvCxnSpPr>
        <p:spPr>
          <a:xfrm rot="5400000" flipH="1" flipV="1">
            <a:off x="4582345" y="1689231"/>
            <a:ext cx="1225402" cy="1246093"/>
          </a:xfrm>
          <a:prstGeom prst="bentConnector2">
            <a:avLst/>
          </a:prstGeom>
          <a:ln w="28575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6" y="1745397"/>
            <a:ext cx="1979911" cy="866636"/>
          </a:xfrm>
          <a:prstGeom prst="rect">
            <a:avLst/>
          </a:prstGeom>
        </p:spPr>
      </p:pic>
      <p:cxnSp>
        <p:nvCxnSpPr>
          <p:cNvPr id="22" name="Conector angular 21"/>
          <p:cNvCxnSpPr>
            <a:stCxn id="12" idx="1"/>
            <a:endCxn id="20" idx="3"/>
          </p:cNvCxnSpPr>
          <p:nvPr/>
        </p:nvCxnSpPr>
        <p:spPr>
          <a:xfrm rot="10800000">
            <a:off x="2478538" y="2178716"/>
            <a:ext cx="653303" cy="1322327"/>
          </a:xfrm>
          <a:prstGeom prst="bentConnector3">
            <a:avLst>
              <a:gd name="adj1" fmla="val 50000"/>
            </a:avLst>
          </a:prstGeom>
          <a:ln w="28575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stCxn id="12" idx="2"/>
            <a:endCxn id="54" idx="0"/>
          </p:cNvCxnSpPr>
          <p:nvPr/>
        </p:nvCxnSpPr>
        <p:spPr>
          <a:xfrm rot="5400000">
            <a:off x="2890217" y="3629501"/>
            <a:ext cx="1234178" cy="2129388"/>
          </a:xfrm>
          <a:prstGeom prst="bentConnector3">
            <a:avLst>
              <a:gd name="adj1" fmla="val 50000"/>
            </a:avLst>
          </a:prstGeom>
          <a:ln w="28575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r 46"/>
          <p:cNvCxnSpPr>
            <a:stCxn id="12" idx="3"/>
            <a:endCxn id="57" idx="0"/>
          </p:cNvCxnSpPr>
          <p:nvPr/>
        </p:nvCxnSpPr>
        <p:spPr>
          <a:xfrm>
            <a:off x="6012160" y="3501042"/>
            <a:ext cx="1418716" cy="1628266"/>
          </a:xfrm>
          <a:prstGeom prst="bentConnector2">
            <a:avLst/>
          </a:prstGeom>
          <a:ln w="28575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n 53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89860" y="5311284"/>
            <a:ext cx="3505504" cy="1012024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5717751" y="5129308"/>
            <a:ext cx="3426249" cy="719390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6">
            <a:biLevel thresh="50000"/>
          </a:blip>
          <a:srcRect l="-503" t="1902" r="64847" b="-1902"/>
          <a:stretch/>
        </p:blipFill>
        <p:spPr>
          <a:xfrm>
            <a:off x="5818093" y="1193564"/>
            <a:ext cx="730383" cy="10120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444208" y="1189209"/>
            <a:ext cx="25994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Century Gothic" panose="020B0502020202020204" pitchFamily="34" charset="0"/>
              </a:rPr>
              <a:t>CONSEJOS TERRITORIALES </a:t>
            </a:r>
          </a:p>
          <a:p>
            <a:pPr algn="ctr"/>
            <a:r>
              <a:rPr lang="es-CO" b="1" dirty="0" smtClean="0">
                <a:latin typeface="Century Gothic" panose="020B0502020202020204" pitchFamily="34" charset="0"/>
              </a:rPr>
              <a:t>Gestión del Riesgo de Desastres</a:t>
            </a:r>
            <a:endParaRPr lang="es-CO" b="1" dirty="0">
              <a:latin typeface="Century Gothic" panose="020B0502020202020204" pitchFamily="34" charset="0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20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5628485" y="60605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REQUISITOS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2624" y="1012658"/>
            <a:ext cx="799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Hardware</a:t>
            </a:r>
            <a:endParaRPr lang="es-CO" dirty="0">
              <a:solidFill>
                <a:srgbClr val="292B2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2" y="1853435"/>
            <a:ext cx="360000" cy="360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70662" y="1853435"/>
            <a:ext cx="32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Intel Pentium, Amd Athom.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70662" y="229301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2 Gb</a:t>
            </a:r>
            <a:endParaRPr lang="es-CO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2" y="2302345"/>
            <a:ext cx="360000" cy="36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2" y="2754876"/>
            <a:ext cx="360000" cy="3600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770662" y="272526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40 </a:t>
            </a:r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Gb</a:t>
            </a:r>
            <a:endParaRPr lang="es-CO" dirty="0">
              <a:solidFill>
                <a:srgbClr val="292B2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2" y="3237085"/>
            <a:ext cx="288000" cy="288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770662" y="3144492"/>
            <a:ext cx="3129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V</a:t>
            </a:r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isualización </a:t>
            </a:r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de los videos</a:t>
            </a:r>
            <a:endParaRPr lang="es-CO" dirty="0"/>
          </a:p>
        </p:txBody>
      </p:sp>
      <p:sp>
        <p:nvSpPr>
          <p:cNvPr id="20" name="Rectángulo 19"/>
          <p:cNvSpPr/>
          <p:nvPr/>
        </p:nvSpPr>
        <p:spPr>
          <a:xfrm>
            <a:off x="770662" y="35637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Banda </a:t>
            </a:r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ancha(1MB)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662" y="3573056"/>
            <a:ext cx="360000" cy="36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7" y="3807150"/>
            <a:ext cx="3297242" cy="329724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85" y="4158626"/>
            <a:ext cx="360000" cy="360000"/>
          </a:xfrm>
          <a:prstGeom prst="rect">
            <a:avLst/>
          </a:prstGeom>
        </p:spPr>
      </p:pic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90" y="4176626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6289" y="4169919"/>
            <a:ext cx="360000" cy="360000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798816" y="4173376"/>
            <a:ext cx="474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7+</a:t>
            </a:r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6689596" y="4167981"/>
            <a:ext cx="870309" cy="37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10,8 +</a:t>
            </a:r>
            <a:endParaRPr lang="es-CO" dirty="0"/>
          </a:p>
        </p:txBody>
      </p:sp>
      <p:sp>
        <p:nvSpPr>
          <p:cNvPr id="34" name="Rectángulo 33"/>
          <p:cNvSpPr/>
          <p:nvPr/>
        </p:nvSpPr>
        <p:spPr>
          <a:xfrm>
            <a:off x="7928990" y="416058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292B2C"/>
                </a:solidFill>
                <a:latin typeface="Century Gothic" panose="020B0502020202020204" pitchFamily="34" charset="0"/>
              </a:rPr>
              <a:t>64bits</a:t>
            </a:r>
            <a:endParaRPr lang="es-CO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62" y="4731180"/>
            <a:ext cx="360000" cy="3600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71" y="4725144"/>
            <a:ext cx="360000" cy="3600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04" y="4714935"/>
            <a:ext cx="360000" cy="3600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13" y="4712664"/>
            <a:ext cx="360000" cy="3600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96" y="5267580"/>
            <a:ext cx="360000" cy="3600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71" y="5813617"/>
            <a:ext cx="360000" cy="36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18006" t="16526" r="35798" b="71658"/>
          <a:stretch/>
        </p:blipFill>
        <p:spPr>
          <a:xfrm>
            <a:off x="5335334" y="6359654"/>
            <a:ext cx="2503539" cy="360000"/>
          </a:xfrm>
          <a:prstGeom prst="roundRect">
            <a:avLst>
              <a:gd name="adj" fmla="val 7467"/>
            </a:avLst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65" y="1656311"/>
            <a:ext cx="2334278" cy="2334278"/>
          </a:xfrm>
          <a:prstGeom prst="rect">
            <a:avLst/>
          </a:prstGeom>
        </p:spPr>
      </p:pic>
      <p:sp>
        <p:nvSpPr>
          <p:cNvPr id="45" name="Rectángulo redondeado 44"/>
          <p:cNvSpPr/>
          <p:nvPr/>
        </p:nvSpPr>
        <p:spPr>
          <a:xfrm>
            <a:off x="5364088" y="4139211"/>
            <a:ext cx="851761" cy="39883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 redondeado 46"/>
          <p:cNvSpPr/>
          <p:nvPr/>
        </p:nvSpPr>
        <p:spPr>
          <a:xfrm>
            <a:off x="6393897" y="4146122"/>
            <a:ext cx="1059103" cy="39883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8" name="Rectángulo redondeado 47"/>
          <p:cNvSpPr/>
          <p:nvPr/>
        </p:nvSpPr>
        <p:spPr>
          <a:xfrm>
            <a:off x="7623331" y="4146122"/>
            <a:ext cx="1113071" cy="39883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3" name="Rectángulo 32"/>
          <p:cNvSpPr/>
          <p:nvPr/>
        </p:nvSpPr>
        <p:spPr>
          <a:xfrm>
            <a:off x="5147556" y="1012658"/>
            <a:ext cx="3187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292B2C"/>
                </a:solidFill>
                <a:latin typeface="Century Gothic" panose="020B0502020202020204" pitchFamily="34" charset="0"/>
              </a:rPr>
              <a:t>Software</a:t>
            </a:r>
            <a:endParaRPr lang="es-CO" dirty="0">
              <a:solidFill>
                <a:srgbClr val="292B2C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53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35" grpId="0"/>
      <p:bldP spid="36" grpId="0"/>
      <p:bldP spid="34" grpId="0"/>
      <p:bldP spid="45" grpId="0" animBg="1"/>
      <p:bldP spid="47" grpId="0" animBg="1"/>
      <p:bldP spid="48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219705" y="70523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650"/>
          <a:stretch/>
        </p:blipFill>
        <p:spPr>
          <a:xfrm>
            <a:off x="323528" y="1291638"/>
            <a:ext cx="2736304" cy="289620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707904" y="1052736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100" dirty="0" smtClean="0">
                <a:latin typeface="Century Gothic" panose="020B0502020202020204" pitchFamily="34" charset="0"/>
              </a:rPr>
              <a:t>básico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4023" t="22090" r="26801" b="15423"/>
          <a:stretch/>
        </p:blipFill>
        <p:spPr>
          <a:xfrm>
            <a:off x="6228183" y="1251565"/>
            <a:ext cx="576064" cy="7200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4"/>
          <a:srcRect l="38888" t="24693" r="29979" b="37877"/>
          <a:stretch/>
        </p:blipFill>
        <p:spPr>
          <a:xfrm>
            <a:off x="7920372" y="1255761"/>
            <a:ext cx="504056" cy="72008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64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44" y="2433591"/>
            <a:ext cx="2973626" cy="29736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5525" y="1628800"/>
            <a:ext cx="3518107" cy="914618"/>
          </a:xfrm>
          <a:prstGeom prst="roundRect">
            <a:avLst>
              <a:gd name="adj" fmla="val 593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6000" tIns="36000" rIns="36000" bIns="36000" rtlCol="0" anchor="ctr" anchorCtr="0">
            <a:noAutofit/>
          </a:bodyPr>
          <a:lstStyle/>
          <a:p>
            <a:pPr algn="just"/>
            <a:r>
              <a:rPr lang="es-CO" sz="4800" b="1" spc="260" dirty="0" smtClean="0">
                <a:latin typeface="Century Gothic" panose="020B0502020202020204" pitchFamily="34" charset="0"/>
              </a:rPr>
              <a:t> </a:t>
            </a:r>
            <a:endParaRPr lang="es-CO" sz="36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10" y="1675837"/>
            <a:ext cx="688722" cy="6887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19605" y="2020198"/>
            <a:ext cx="2907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spc="260" dirty="0">
                <a:latin typeface="Century Gothic" panose="020B0502020202020204" pitchFamily="34" charset="0"/>
              </a:rPr>
              <a:t>internacional</a:t>
            </a:r>
            <a:endParaRPr lang="es-CO" sz="2800" dirty="0"/>
          </a:p>
        </p:txBody>
      </p:sp>
      <p:sp>
        <p:nvSpPr>
          <p:cNvPr id="6" name="Rectángulo 5"/>
          <p:cNvSpPr/>
          <p:nvPr/>
        </p:nvSpPr>
        <p:spPr>
          <a:xfrm>
            <a:off x="665974" y="1623330"/>
            <a:ext cx="1479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2400" spc="-100" dirty="0">
                <a:latin typeface="Century Gothic" panose="020B0502020202020204" pitchFamily="34" charset="0"/>
              </a:rPr>
              <a:t>C</a:t>
            </a:r>
            <a:r>
              <a:rPr lang="es-CO" sz="2400" spc="-100" dirty="0" smtClean="0">
                <a:latin typeface="Century Gothic" panose="020B0502020202020204" pitchFamily="34" charset="0"/>
              </a:rPr>
              <a:t>ontexto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05525" y="2854889"/>
            <a:ext cx="3518107" cy="914618"/>
          </a:xfrm>
          <a:prstGeom prst="roundRect">
            <a:avLst>
              <a:gd name="adj" fmla="val 593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6000" tIns="36000" rIns="36000" bIns="36000" rtlCol="0" anchor="ctr" anchorCtr="0">
            <a:noAutofit/>
          </a:bodyPr>
          <a:lstStyle/>
          <a:p>
            <a:pPr algn="just"/>
            <a:r>
              <a:rPr lang="es-CO" sz="4800" b="1" spc="260" dirty="0" smtClean="0">
                <a:latin typeface="Century Gothic" panose="020B0502020202020204" pitchFamily="34" charset="0"/>
              </a:rPr>
              <a:t> </a:t>
            </a:r>
            <a:endParaRPr lang="es-CO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19605" y="3246287"/>
            <a:ext cx="198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spc="260" dirty="0" smtClean="0">
                <a:latin typeface="Century Gothic" panose="020B0502020202020204" pitchFamily="34" charset="0"/>
              </a:rPr>
              <a:t>nacional</a:t>
            </a:r>
            <a:endParaRPr lang="es-CO" sz="2800" dirty="0"/>
          </a:p>
        </p:txBody>
      </p:sp>
      <p:sp>
        <p:nvSpPr>
          <p:cNvPr id="14" name="Rectángulo 13"/>
          <p:cNvSpPr/>
          <p:nvPr/>
        </p:nvSpPr>
        <p:spPr>
          <a:xfrm>
            <a:off x="665974" y="2849419"/>
            <a:ext cx="1479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2400" spc="-100" dirty="0">
                <a:latin typeface="Century Gothic" panose="020B0502020202020204" pitchFamily="34" charset="0"/>
              </a:rPr>
              <a:t>C</a:t>
            </a:r>
            <a:r>
              <a:rPr lang="es-CO" sz="2400" spc="-100" dirty="0" smtClean="0">
                <a:latin typeface="Century Gothic" panose="020B0502020202020204" pitchFamily="34" charset="0"/>
              </a:rPr>
              <a:t>ontexto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356" y="2915040"/>
            <a:ext cx="576064" cy="79208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05525" y="4101201"/>
            <a:ext cx="3518107" cy="914618"/>
          </a:xfrm>
          <a:prstGeom prst="roundRect">
            <a:avLst>
              <a:gd name="adj" fmla="val 593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6000" tIns="36000" rIns="36000" bIns="36000" rtlCol="0" anchor="ctr" anchorCtr="0">
            <a:noAutofit/>
          </a:bodyPr>
          <a:lstStyle/>
          <a:p>
            <a:pPr algn="just"/>
            <a:r>
              <a:rPr lang="es-CO" sz="4800" b="1" spc="260" dirty="0" smtClean="0">
                <a:latin typeface="Century Gothic" panose="020B0502020202020204" pitchFamily="34" charset="0"/>
              </a:rPr>
              <a:t> </a:t>
            </a:r>
            <a:endParaRPr lang="es-CO" sz="3600" b="1" dirty="0">
              <a:latin typeface="Century Gothic" panose="020B0502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19605" y="4492599"/>
            <a:ext cx="222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spc="260" dirty="0" smtClean="0">
                <a:latin typeface="Century Gothic" panose="020B0502020202020204" pitchFamily="34" charset="0"/>
              </a:rPr>
              <a:t>generales</a:t>
            </a:r>
            <a:endParaRPr lang="es-CO" sz="2800" dirty="0"/>
          </a:p>
        </p:txBody>
      </p:sp>
      <p:sp>
        <p:nvSpPr>
          <p:cNvPr id="18" name="Rectángulo 17"/>
          <p:cNvSpPr/>
          <p:nvPr/>
        </p:nvSpPr>
        <p:spPr>
          <a:xfrm>
            <a:off x="719605" y="4108916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2400" spc="-100" dirty="0">
                <a:latin typeface="Century Gothic" panose="020B0502020202020204" pitchFamily="34" charset="0"/>
              </a:rPr>
              <a:t>C</a:t>
            </a:r>
            <a:r>
              <a:rPr lang="es-CO" sz="2400" spc="-100" dirty="0" smtClean="0">
                <a:latin typeface="Century Gothic" panose="020B0502020202020204" pitchFamily="34" charset="0"/>
              </a:rPr>
              <a:t>onceptos 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96" y="4203021"/>
            <a:ext cx="735120" cy="73512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719605" y="5407217"/>
            <a:ext cx="3518107" cy="914618"/>
          </a:xfrm>
          <a:prstGeom prst="roundRect">
            <a:avLst>
              <a:gd name="adj" fmla="val 593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6000" tIns="36000" rIns="36000" bIns="36000" rtlCol="0" anchor="ctr" anchorCtr="0">
            <a:noAutofit/>
          </a:bodyPr>
          <a:lstStyle/>
          <a:p>
            <a:pPr algn="just"/>
            <a:r>
              <a:rPr lang="es-CO" sz="4800" b="1" spc="260" dirty="0" smtClean="0">
                <a:latin typeface="Century Gothic" panose="020B0502020202020204" pitchFamily="34" charset="0"/>
              </a:rPr>
              <a:t> </a:t>
            </a:r>
            <a:endParaRPr lang="es-CO" sz="3600" b="1" dirty="0">
              <a:latin typeface="Century Gothic" panose="020B0502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33685" y="5798615"/>
            <a:ext cx="1860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spc="260" dirty="0" smtClean="0">
                <a:latin typeface="Century Gothic" panose="020B0502020202020204" pitchFamily="34" charset="0"/>
              </a:rPr>
              <a:t>manejo </a:t>
            </a:r>
            <a:endParaRPr lang="es-CO" sz="2800" dirty="0"/>
          </a:p>
        </p:txBody>
      </p:sp>
      <p:sp>
        <p:nvSpPr>
          <p:cNvPr id="23" name="Rectángulo 22"/>
          <p:cNvSpPr/>
          <p:nvPr/>
        </p:nvSpPr>
        <p:spPr>
          <a:xfrm>
            <a:off x="722464" y="5434167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2400" spc="-100" dirty="0">
                <a:latin typeface="Century Gothic" panose="020B0502020202020204" pitchFamily="34" charset="0"/>
              </a:rPr>
              <a:t>H</a:t>
            </a:r>
            <a:r>
              <a:rPr lang="es-CO" sz="2400" spc="-100" dirty="0" smtClean="0">
                <a:latin typeface="Century Gothic" panose="020B0502020202020204" pitchFamily="34" charset="0"/>
              </a:rPr>
              <a:t>erramientas 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646" y="5478675"/>
            <a:ext cx="810774" cy="771701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228982" y="70523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5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32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10" grpId="0" animBg="1"/>
      <p:bldP spid="13" grpId="0"/>
      <p:bldP spid="14" grpId="0"/>
      <p:bldP spid="16" grpId="0" animBg="1"/>
      <p:bldP spid="17" grpId="0"/>
      <p:bldP spid="18" grpId="0"/>
      <p:bldP spid="21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222359" y="71356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650"/>
          <a:stretch/>
        </p:blipFill>
        <p:spPr>
          <a:xfrm>
            <a:off x="323528" y="1291638"/>
            <a:ext cx="2736304" cy="289620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650196" y="2160226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-100" dirty="0">
                <a:latin typeface="Century Gothic" panose="020B0502020202020204" pitchFamily="34" charset="0"/>
              </a:rPr>
              <a:t>a</a:t>
            </a:r>
            <a:r>
              <a:rPr lang="es-CO" sz="2400" b="1" spc="-100" dirty="0" smtClean="0">
                <a:latin typeface="Century Gothic" panose="020B0502020202020204" pitchFamily="34" charset="0"/>
              </a:rPr>
              <a:t>dm/tivo</a:t>
            </a:r>
            <a:endParaRPr lang="es-CO" sz="2400" spc="-100" dirty="0">
              <a:latin typeface="Century Gothic" panose="020B0502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707904" y="1052736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curso</a:t>
            </a:r>
          </a:p>
          <a:p>
            <a:pPr algn="ctr"/>
            <a:r>
              <a:rPr lang="es-CO" sz="2400" b="1" spc="100" dirty="0" smtClean="0">
                <a:latin typeface="Century Gothic" panose="020B0502020202020204" pitchFamily="34" charset="0"/>
              </a:rPr>
              <a:t>básico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4023" t="22090" r="26801" b="15423"/>
          <a:stretch/>
        </p:blipFill>
        <p:spPr>
          <a:xfrm>
            <a:off x="6228183" y="1251565"/>
            <a:ext cx="576064" cy="7200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/>
          <a:srcRect l="24023" t="22090" r="26801" b="15423"/>
          <a:stretch/>
        </p:blipFill>
        <p:spPr>
          <a:xfrm>
            <a:off x="6228183" y="2331685"/>
            <a:ext cx="576064" cy="7200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4"/>
          <a:srcRect l="38888" t="24693" r="29979" b="37877"/>
          <a:stretch/>
        </p:blipFill>
        <p:spPr>
          <a:xfrm>
            <a:off x="7920372" y="1255761"/>
            <a:ext cx="504056" cy="72008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4"/>
          <a:srcRect l="38888" t="24693" r="29979" b="37877"/>
          <a:stretch/>
        </p:blipFill>
        <p:spPr>
          <a:xfrm>
            <a:off x="7920372" y="2348880"/>
            <a:ext cx="504056" cy="720080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28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19288"/>
            <a:ext cx="3474179" cy="34741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03848" y="725434"/>
            <a:ext cx="24562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dirty="0">
                <a:latin typeface="Century Gothic" panose="020B0502020202020204" pitchFamily="34" charset="0"/>
              </a:rPr>
              <a:t>o</a:t>
            </a:r>
            <a:r>
              <a:rPr lang="es-CO" sz="2800" dirty="0" smtClean="0">
                <a:latin typeface="Century Gothic" panose="020B0502020202020204" pitchFamily="34" charset="0"/>
              </a:rPr>
              <a:t>rganización</a:t>
            </a:r>
          </a:p>
          <a:p>
            <a:pPr algn="ctr"/>
            <a:r>
              <a:rPr lang="es-CO" sz="4800" b="1" spc="100" dirty="0" smtClean="0">
                <a:latin typeface="Century Gothic" panose="020B0502020202020204" pitchFamily="34" charset="0"/>
              </a:rPr>
              <a:t>SNGRD</a:t>
            </a:r>
            <a:endParaRPr lang="es-CO" sz="4800" spc="100" dirty="0"/>
          </a:p>
        </p:txBody>
      </p:sp>
      <p:sp>
        <p:nvSpPr>
          <p:cNvPr id="5" name="Rectángulo 4"/>
          <p:cNvSpPr/>
          <p:nvPr/>
        </p:nvSpPr>
        <p:spPr>
          <a:xfrm>
            <a:off x="4644008" y="2492896"/>
            <a:ext cx="2392713" cy="954107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2800" spc="20" dirty="0">
                <a:latin typeface="Century Gothic" panose="020B0502020202020204" pitchFamily="34" charset="0"/>
              </a:rPr>
              <a:t>i</a:t>
            </a:r>
            <a:r>
              <a:rPr lang="es-CO" sz="2800" spc="20" dirty="0" smtClean="0">
                <a:latin typeface="Century Gothic" panose="020B0502020202020204" pitchFamily="34" charset="0"/>
              </a:rPr>
              <a:t>nstrumentos</a:t>
            </a:r>
          </a:p>
          <a:p>
            <a:pPr algn="ctr"/>
            <a:r>
              <a:rPr lang="es-CO" sz="2800" b="1" dirty="0">
                <a:latin typeface="Century Gothic" panose="020B0502020202020204" pitchFamily="34" charset="0"/>
              </a:rPr>
              <a:t>p</a:t>
            </a:r>
            <a:r>
              <a:rPr lang="es-CO" sz="2800" b="1" dirty="0" smtClean="0">
                <a:latin typeface="Century Gothic" panose="020B0502020202020204" pitchFamily="34" charset="0"/>
              </a:rPr>
              <a:t>lanificación</a:t>
            </a:r>
            <a:endParaRPr lang="es-CO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121590" y="3952581"/>
            <a:ext cx="2392713" cy="934478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2800" spc="20" dirty="0">
                <a:latin typeface="Century Gothic" panose="020B0502020202020204" pitchFamily="34" charset="0"/>
              </a:rPr>
              <a:t>s</a:t>
            </a:r>
            <a:r>
              <a:rPr lang="es-CO" sz="2800" spc="20" dirty="0" smtClean="0">
                <a:latin typeface="Century Gothic" panose="020B0502020202020204" pitchFamily="34" charset="0"/>
              </a:rPr>
              <a:t>istemas de </a:t>
            </a:r>
          </a:p>
          <a:p>
            <a:pPr algn="ctr"/>
            <a:r>
              <a:rPr lang="es-CO" sz="2800" b="1" dirty="0" smtClean="0">
                <a:latin typeface="Century Gothic" panose="020B0502020202020204" pitchFamily="34" charset="0"/>
              </a:rPr>
              <a:t>información</a:t>
            </a:r>
            <a:endParaRPr lang="es-CO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5652120" y="5392637"/>
            <a:ext cx="2392713" cy="934478"/>
          </a:xfrm>
          <a:prstGeom prst="rect">
            <a:avLst/>
          </a:prstGeom>
        </p:spPr>
        <p:txBody>
          <a:bodyPr wrap="square" lIns="36000" tIns="36000" rIns="36000" bIns="36000" anchor="ctr" anchorCtr="0">
            <a:spAutoFit/>
          </a:bodyPr>
          <a:lstStyle/>
          <a:p>
            <a:pPr algn="ctr"/>
            <a:r>
              <a:rPr lang="es-CO" sz="2800" spc="20" dirty="0">
                <a:latin typeface="Century Gothic" panose="020B0502020202020204" pitchFamily="34" charset="0"/>
              </a:rPr>
              <a:t>m</a:t>
            </a:r>
            <a:r>
              <a:rPr lang="es-CO" sz="2800" spc="20" dirty="0" smtClean="0">
                <a:latin typeface="Century Gothic" panose="020B0502020202020204" pitchFamily="34" charset="0"/>
              </a:rPr>
              <a:t>ecanismos </a:t>
            </a:r>
          </a:p>
          <a:p>
            <a:pPr algn="ctr"/>
            <a:r>
              <a:rPr lang="es-CO" sz="2800" b="1" dirty="0" smtClean="0">
                <a:latin typeface="Century Gothic" panose="020B0502020202020204" pitchFamily="34" charset="0"/>
              </a:rPr>
              <a:t>financiación</a:t>
            </a:r>
            <a:endParaRPr lang="es-CO" sz="28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237584" y="58639"/>
            <a:ext cx="3204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METODOLOGÍA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456628" y="4308729"/>
            <a:ext cx="2730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spc="-100" dirty="0" smtClean="0">
                <a:latin typeface="Century Gothic" panose="020B0502020202020204" pitchFamily="34" charset="0"/>
              </a:rPr>
              <a:t>Pre requisito</a:t>
            </a:r>
          </a:p>
          <a:p>
            <a:pPr algn="ctr"/>
            <a:r>
              <a:rPr lang="es-CO" sz="2400" spc="100" dirty="0" smtClean="0">
                <a:latin typeface="Century Gothic" panose="020B0502020202020204" pitchFamily="34" charset="0"/>
              </a:rPr>
              <a:t>curso básico</a:t>
            </a:r>
            <a:endParaRPr lang="es-CO" sz="2400" spc="100" dirty="0">
              <a:latin typeface="Century Gothic" panose="020B0502020202020204" pitchFamily="34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619672" y="71356"/>
            <a:ext cx="3528392" cy="490038"/>
          </a:xfrm>
        </p:spPr>
        <p:txBody>
          <a:bodyPr>
            <a:noAutofit/>
          </a:bodyPr>
          <a:lstStyle/>
          <a:p>
            <a:r>
              <a:rPr lang="es-CO" sz="1400" dirty="0" smtClean="0">
                <a:latin typeface="Century Gothic" panose="020B0502020202020204" pitchFamily="34" charset="0"/>
              </a:rPr>
              <a:t>DIPLOMADO VIRTUAL EN GESTIÓN DEL RIESGO DE DESASTRES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3486" r="35149" b="25514"/>
          <a:stretch/>
        </p:blipFill>
        <p:spPr>
          <a:xfrm>
            <a:off x="8481054" y="37257"/>
            <a:ext cx="584173" cy="558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87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Presentacion_PR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Presentacion_PR18</Template>
  <TotalTime>922</TotalTime>
  <Words>621</Words>
  <Application>Microsoft Office PowerPoint</Application>
  <PresentationFormat>Presentación en pantalla (4:3)</PresentationFormat>
  <Paragraphs>185</Paragraphs>
  <Slides>15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Helvetica-Bold</vt:lpstr>
      <vt:lpstr>Times New Roman</vt:lpstr>
      <vt:lpstr>Presentacion_PR18</vt:lpstr>
      <vt:lpstr>Presentación de PowerPoint</vt:lpstr>
      <vt:lpstr>Presentación de PowerPoint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DIPLOMADO VIRTUAL EN GESTIÓN DEL RIESGO DE DESASTRES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Giraldo</dc:creator>
  <cp:lastModifiedBy>Yiny Amparo Gonzalez Santos</cp:lastModifiedBy>
  <cp:revision>63</cp:revision>
  <dcterms:created xsi:type="dcterms:W3CDTF">2018-01-17T17:13:09Z</dcterms:created>
  <dcterms:modified xsi:type="dcterms:W3CDTF">2018-06-14T21:19:17Z</dcterms:modified>
</cp:coreProperties>
</file>