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7" r:id="rId2"/>
    <p:sldId id="271" r:id="rId3"/>
    <p:sldId id="280" r:id="rId4"/>
    <p:sldId id="274" r:id="rId5"/>
    <p:sldId id="273" r:id="rId6"/>
    <p:sldId id="276" r:id="rId7"/>
    <p:sldId id="345" r:id="rId8"/>
    <p:sldId id="359" r:id="rId9"/>
    <p:sldId id="344" r:id="rId10"/>
    <p:sldId id="268" r:id="rId11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  <a:srgbClr val="6E91C8"/>
    <a:srgbClr val="3F65A2"/>
    <a:srgbClr val="E53867"/>
    <a:srgbClr val="428DFF"/>
    <a:srgbClr val="66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263" autoAdjust="0"/>
    <p:restoredTop sz="76809" autoAdjust="0"/>
  </p:normalViewPr>
  <p:slideViewPr>
    <p:cSldViewPr snapToGrid="0">
      <p:cViewPr varScale="1">
        <p:scale>
          <a:sx n="88" d="100"/>
          <a:sy n="88" d="100"/>
        </p:scale>
        <p:origin x="94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5" d="100"/>
          <a:sy n="75" d="100"/>
        </p:scale>
        <p:origin x="1792" y="5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AD52B61-86D0-4CD0-86C4-1CBA00DF533F}" type="doc">
      <dgm:prSet loTypeId="urn:microsoft.com/office/officeart/2009/layout/CircleArrowProcess" loCatId="process" qsTypeId="urn:microsoft.com/office/officeart/2005/8/quickstyle/simple5" qsCatId="simple" csTypeId="urn:microsoft.com/office/officeart/2005/8/colors/colorful5" csCatId="colorful" phldr="1"/>
      <dgm:spPr/>
    </dgm:pt>
    <dgm:pt modelId="{AA736C70-442F-4B6C-9723-5693DDE93072}">
      <dgm:prSet phldrT="[Texto]" custT="1"/>
      <dgm:spPr/>
      <dgm:t>
        <a:bodyPr/>
        <a:lstStyle/>
        <a:p>
          <a:r>
            <a:rPr lang="es-ES" sz="1400" b="1" dirty="0">
              <a:solidFill>
                <a:srgbClr val="3F65A2"/>
              </a:solidFill>
              <a:latin typeface="Arial" charset="0"/>
              <a:ea typeface="Arial" charset="0"/>
              <a:cs typeface="Arial" charset="0"/>
            </a:rPr>
            <a:t>Identificar</a:t>
          </a:r>
          <a:endParaRPr lang="es-CO" sz="1400" b="1" dirty="0">
            <a:solidFill>
              <a:srgbClr val="3F65A2"/>
            </a:solidFill>
            <a:latin typeface="Arial" charset="0"/>
            <a:ea typeface="Arial" charset="0"/>
            <a:cs typeface="Arial" charset="0"/>
          </a:endParaRPr>
        </a:p>
      </dgm:t>
    </dgm:pt>
    <dgm:pt modelId="{1E42263A-7A51-43F3-8139-5F143BFE9801}" type="parTrans" cxnId="{821EF447-4092-46A7-AAD6-7A7CF1B2822F}">
      <dgm:prSet/>
      <dgm:spPr/>
      <dgm:t>
        <a:bodyPr/>
        <a:lstStyle/>
        <a:p>
          <a:endParaRPr lang="es-CO"/>
        </a:p>
      </dgm:t>
    </dgm:pt>
    <dgm:pt modelId="{66BA4947-825B-4613-A192-7D478982AD56}" type="sibTrans" cxnId="{821EF447-4092-46A7-AAD6-7A7CF1B2822F}">
      <dgm:prSet/>
      <dgm:spPr/>
      <dgm:t>
        <a:bodyPr/>
        <a:lstStyle/>
        <a:p>
          <a:endParaRPr lang="es-CO"/>
        </a:p>
      </dgm:t>
    </dgm:pt>
    <dgm:pt modelId="{FAC9BB7F-D4D8-4652-BD53-0518A59D2109}">
      <dgm:prSet phldrT="[Texto]" custT="1"/>
      <dgm:spPr/>
      <dgm:t>
        <a:bodyPr/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b="1" kern="1200" dirty="0">
              <a:solidFill>
                <a:srgbClr val="3F65A2"/>
              </a:solidFill>
              <a:latin typeface="Arial" charset="0"/>
              <a:ea typeface="Arial" charset="0"/>
              <a:cs typeface="Arial" charset="0"/>
            </a:rPr>
            <a:t>Analizar y Clasificar</a:t>
          </a:r>
          <a:endParaRPr lang="es-CO" sz="1400" b="1" kern="1200" dirty="0">
            <a:solidFill>
              <a:srgbClr val="3F65A2"/>
            </a:solidFill>
            <a:latin typeface="Arial" charset="0"/>
            <a:ea typeface="Arial" charset="0"/>
            <a:cs typeface="Arial" charset="0"/>
          </a:endParaRPr>
        </a:p>
      </dgm:t>
    </dgm:pt>
    <dgm:pt modelId="{8A182A6F-928E-47E6-9653-ABC0EF701309}" type="parTrans" cxnId="{C917A734-16BC-4A5D-8F30-5C350A5EC2D2}">
      <dgm:prSet/>
      <dgm:spPr/>
      <dgm:t>
        <a:bodyPr/>
        <a:lstStyle/>
        <a:p>
          <a:endParaRPr lang="es-CO"/>
        </a:p>
      </dgm:t>
    </dgm:pt>
    <dgm:pt modelId="{9E8AC8EC-77EA-4B28-BA8D-8B0E78A1BE30}" type="sibTrans" cxnId="{C917A734-16BC-4A5D-8F30-5C350A5EC2D2}">
      <dgm:prSet/>
      <dgm:spPr/>
      <dgm:t>
        <a:bodyPr/>
        <a:lstStyle/>
        <a:p>
          <a:endParaRPr lang="es-CO"/>
        </a:p>
      </dgm:t>
    </dgm:pt>
    <dgm:pt modelId="{A70F8E6A-8C6E-4645-9210-5578A8728878}">
      <dgm:prSet custT="1"/>
      <dgm:spPr/>
      <dgm:t>
        <a:bodyPr/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b="1" kern="1200" dirty="0">
              <a:solidFill>
                <a:srgbClr val="3F65A2"/>
              </a:solidFill>
              <a:latin typeface="Arial" charset="0"/>
              <a:ea typeface="Arial" charset="0"/>
              <a:cs typeface="Arial" charset="0"/>
            </a:rPr>
            <a:t>Evaluar</a:t>
          </a:r>
          <a:endParaRPr lang="es-CO" sz="1400" b="1" kern="1200" dirty="0">
            <a:solidFill>
              <a:srgbClr val="3F65A2"/>
            </a:solidFill>
            <a:latin typeface="Arial" charset="0"/>
            <a:ea typeface="Arial" charset="0"/>
            <a:cs typeface="Arial" charset="0"/>
          </a:endParaRPr>
        </a:p>
      </dgm:t>
    </dgm:pt>
    <dgm:pt modelId="{3D27D4A9-9986-43DC-95EC-C2F2F4BA222C}" type="parTrans" cxnId="{DDEA2AC1-B113-4F4B-ABB0-9FE8ED1B1CA7}">
      <dgm:prSet/>
      <dgm:spPr/>
      <dgm:t>
        <a:bodyPr/>
        <a:lstStyle/>
        <a:p>
          <a:endParaRPr lang="es-CO"/>
        </a:p>
      </dgm:t>
    </dgm:pt>
    <dgm:pt modelId="{E34156A8-7EA3-4294-97FC-78046C292500}" type="sibTrans" cxnId="{DDEA2AC1-B113-4F4B-ABB0-9FE8ED1B1CA7}">
      <dgm:prSet/>
      <dgm:spPr/>
      <dgm:t>
        <a:bodyPr/>
        <a:lstStyle/>
        <a:p>
          <a:endParaRPr lang="es-CO"/>
        </a:p>
      </dgm:t>
    </dgm:pt>
    <dgm:pt modelId="{E122BA3E-B72D-4F4B-970E-F305C9A05FC5}">
      <dgm:prSet custT="1"/>
      <dgm:spPr/>
      <dgm:t>
        <a:bodyPr/>
        <a:lstStyle/>
        <a:p>
          <a:r>
            <a:rPr lang="es-ES" sz="1400" b="1" dirty="0">
              <a:solidFill>
                <a:srgbClr val="3F65A2"/>
              </a:solidFill>
              <a:latin typeface="Arial" charset="0"/>
              <a:ea typeface="Arial" charset="0"/>
              <a:cs typeface="Arial" charset="0"/>
            </a:rPr>
            <a:t>Actuar</a:t>
          </a:r>
          <a:endParaRPr lang="es-CO" sz="1400" b="1" dirty="0">
            <a:solidFill>
              <a:srgbClr val="3F65A2"/>
            </a:solidFill>
            <a:latin typeface="Arial" charset="0"/>
            <a:ea typeface="Arial" charset="0"/>
            <a:cs typeface="Arial" charset="0"/>
          </a:endParaRPr>
        </a:p>
      </dgm:t>
    </dgm:pt>
    <dgm:pt modelId="{676AB890-ED70-4562-AD4D-B1B419B83AAF}" type="parTrans" cxnId="{52B99248-2787-4FCB-9A90-B79BFD6B2246}">
      <dgm:prSet/>
      <dgm:spPr/>
      <dgm:t>
        <a:bodyPr/>
        <a:lstStyle/>
        <a:p>
          <a:endParaRPr lang="es-CO"/>
        </a:p>
      </dgm:t>
    </dgm:pt>
    <dgm:pt modelId="{67C12E33-5C95-4F0A-82BF-61891B181668}" type="sibTrans" cxnId="{52B99248-2787-4FCB-9A90-B79BFD6B2246}">
      <dgm:prSet/>
      <dgm:spPr/>
      <dgm:t>
        <a:bodyPr/>
        <a:lstStyle/>
        <a:p>
          <a:endParaRPr lang="es-CO"/>
        </a:p>
      </dgm:t>
    </dgm:pt>
    <dgm:pt modelId="{F9FF07DB-188E-4FD1-A4C8-C16B2467FF0C}" type="pres">
      <dgm:prSet presAssocID="{EAD52B61-86D0-4CD0-86C4-1CBA00DF533F}" presName="Name0" presStyleCnt="0">
        <dgm:presLayoutVars>
          <dgm:chMax val="7"/>
          <dgm:chPref val="7"/>
          <dgm:dir/>
          <dgm:animLvl val="lvl"/>
        </dgm:presLayoutVars>
      </dgm:prSet>
      <dgm:spPr/>
    </dgm:pt>
    <dgm:pt modelId="{5F66A0C7-8D51-4A73-961C-889CC53020D8}" type="pres">
      <dgm:prSet presAssocID="{AA736C70-442F-4B6C-9723-5693DDE93072}" presName="Accent1" presStyleCnt="0"/>
      <dgm:spPr/>
    </dgm:pt>
    <dgm:pt modelId="{2CB76EF4-FBA1-4D2D-B1C6-8435C1286C62}" type="pres">
      <dgm:prSet presAssocID="{AA736C70-442F-4B6C-9723-5693DDE93072}" presName="Accent" presStyleLbl="node1" presStyleIdx="0" presStyleCnt="4"/>
      <dgm:spPr>
        <a:solidFill>
          <a:srgbClr val="6E91C8"/>
        </a:solidFill>
        <a:effectLst/>
      </dgm:spPr>
    </dgm:pt>
    <dgm:pt modelId="{A1C33021-9448-4D9A-AAEB-0EC23C3AF71C}" type="pres">
      <dgm:prSet presAssocID="{AA736C70-442F-4B6C-9723-5693DDE93072}" presName="Parent1" presStyleLbl="revTx" presStyleIdx="0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0D49461-A93B-48CB-B1B8-285A03546B9B}" type="pres">
      <dgm:prSet presAssocID="{FAC9BB7F-D4D8-4652-BD53-0518A59D2109}" presName="Accent2" presStyleCnt="0"/>
      <dgm:spPr/>
    </dgm:pt>
    <dgm:pt modelId="{567D5F9D-2002-430B-9EC8-157C33D89D13}" type="pres">
      <dgm:prSet presAssocID="{FAC9BB7F-D4D8-4652-BD53-0518A59D2109}" presName="Accent" presStyleLbl="node1" presStyleIdx="1" presStyleCnt="4"/>
      <dgm:spPr>
        <a:solidFill>
          <a:srgbClr val="3F65A2"/>
        </a:solidFill>
        <a:effectLst/>
      </dgm:spPr>
    </dgm:pt>
    <dgm:pt modelId="{DD7D0726-F925-4289-A170-8B4EABA1CCBE}" type="pres">
      <dgm:prSet presAssocID="{FAC9BB7F-D4D8-4652-BD53-0518A59D2109}" presName="Parent2" presStyleLbl="revTx" presStyleIdx="1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9190A44-76D0-4DDA-8E66-7930DD16E56A}" type="pres">
      <dgm:prSet presAssocID="{A70F8E6A-8C6E-4645-9210-5578A8728878}" presName="Accent3" presStyleCnt="0"/>
      <dgm:spPr/>
    </dgm:pt>
    <dgm:pt modelId="{5D00393A-1D9D-4A59-963F-AF7BCC9A2228}" type="pres">
      <dgm:prSet presAssocID="{A70F8E6A-8C6E-4645-9210-5578A8728878}" presName="Accent" presStyleLbl="node1" presStyleIdx="2" presStyleCnt="4"/>
      <dgm:spPr>
        <a:solidFill>
          <a:srgbClr val="E53867"/>
        </a:solidFill>
        <a:effectLst/>
      </dgm:spPr>
    </dgm:pt>
    <dgm:pt modelId="{12C90D49-DD27-4AE2-A081-A251569BACB4}" type="pres">
      <dgm:prSet presAssocID="{A70F8E6A-8C6E-4645-9210-5578A8728878}" presName="Parent3" presStyleLbl="revTx" presStyleIdx="2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E7F2503-CB41-4E58-B652-21942FB2C563}" type="pres">
      <dgm:prSet presAssocID="{E122BA3E-B72D-4F4B-970E-F305C9A05FC5}" presName="Accent4" presStyleCnt="0"/>
      <dgm:spPr/>
    </dgm:pt>
    <dgm:pt modelId="{D612CC8C-285C-4A1A-BC4E-3915824B3671}" type="pres">
      <dgm:prSet presAssocID="{E122BA3E-B72D-4F4B-970E-F305C9A05FC5}" presName="Accent" presStyleLbl="node1" presStyleIdx="3" presStyleCnt="4"/>
      <dgm:spPr>
        <a:solidFill>
          <a:srgbClr val="6E91C8"/>
        </a:solidFill>
        <a:ln>
          <a:noFill/>
        </a:ln>
        <a:effectLst/>
      </dgm:spPr>
    </dgm:pt>
    <dgm:pt modelId="{8C085FC8-0779-41EE-9A5C-0D1CDC94584E}" type="pres">
      <dgm:prSet presAssocID="{E122BA3E-B72D-4F4B-970E-F305C9A05FC5}" presName="Parent4" presStyleLbl="revTx" presStyleIdx="3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FB4A613B-0EFF-4F1C-87DB-FFEE1BB83633}" type="presOf" srcId="{AA736C70-442F-4B6C-9723-5693DDE93072}" destId="{A1C33021-9448-4D9A-AAEB-0EC23C3AF71C}" srcOrd="0" destOrd="0" presId="urn:microsoft.com/office/officeart/2009/layout/CircleArrowProcess"/>
    <dgm:cxn modelId="{C917A734-16BC-4A5D-8F30-5C350A5EC2D2}" srcId="{EAD52B61-86D0-4CD0-86C4-1CBA00DF533F}" destId="{FAC9BB7F-D4D8-4652-BD53-0518A59D2109}" srcOrd="1" destOrd="0" parTransId="{8A182A6F-928E-47E6-9653-ABC0EF701309}" sibTransId="{9E8AC8EC-77EA-4B28-BA8D-8B0E78A1BE30}"/>
    <dgm:cxn modelId="{58C01B29-313F-4394-BB6A-C00E7C8F2AAD}" type="presOf" srcId="{EAD52B61-86D0-4CD0-86C4-1CBA00DF533F}" destId="{F9FF07DB-188E-4FD1-A4C8-C16B2467FF0C}" srcOrd="0" destOrd="0" presId="urn:microsoft.com/office/officeart/2009/layout/CircleArrowProcess"/>
    <dgm:cxn modelId="{35DC45A3-5F2A-4809-AAC9-ECDE2A17D124}" type="presOf" srcId="{E122BA3E-B72D-4F4B-970E-F305C9A05FC5}" destId="{8C085FC8-0779-41EE-9A5C-0D1CDC94584E}" srcOrd="0" destOrd="0" presId="urn:microsoft.com/office/officeart/2009/layout/CircleArrowProcess"/>
    <dgm:cxn modelId="{DDEA2AC1-B113-4F4B-ABB0-9FE8ED1B1CA7}" srcId="{EAD52B61-86D0-4CD0-86C4-1CBA00DF533F}" destId="{A70F8E6A-8C6E-4645-9210-5578A8728878}" srcOrd="2" destOrd="0" parTransId="{3D27D4A9-9986-43DC-95EC-C2F2F4BA222C}" sibTransId="{E34156A8-7EA3-4294-97FC-78046C292500}"/>
    <dgm:cxn modelId="{C3F59D5E-E733-4897-BA67-F5829A9874AF}" type="presOf" srcId="{A70F8E6A-8C6E-4645-9210-5578A8728878}" destId="{12C90D49-DD27-4AE2-A081-A251569BACB4}" srcOrd="0" destOrd="0" presId="urn:microsoft.com/office/officeart/2009/layout/CircleArrowProcess"/>
    <dgm:cxn modelId="{52B99248-2787-4FCB-9A90-B79BFD6B2246}" srcId="{EAD52B61-86D0-4CD0-86C4-1CBA00DF533F}" destId="{E122BA3E-B72D-4F4B-970E-F305C9A05FC5}" srcOrd="3" destOrd="0" parTransId="{676AB890-ED70-4562-AD4D-B1B419B83AAF}" sibTransId="{67C12E33-5C95-4F0A-82BF-61891B181668}"/>
    <dgm:cxn modelId="{514460AE-1376-4822-8E77-1F1CDA315392}" type="presOf" srcId="{FAC9BB7F-D4D8-4652-BD53-0518A59D2109}" destId="{DD7D0726-F925-4289-A170-8B4EABA1CCBE}" srcOrd="0" destOrd="0" presId="urn:microsoft.com/office/officeart/2009/layout/CircleArrowProcess"/>
    <dgm:cxn modelId="{821EF447-4092-46A7-AAD6-7A7CF1B2822F}" srcId="{EAD52B61-86D0-4CD0-86C4-1CBA00DF533F}" destId="{AA736C70-442F-4B6C-9723-5693DDE93072}" srcOrd="0" destOrd="0" parTransId="{1E42263A-7A51-43F3-8139-5F143BFE9801}" sibTransId="{66BA4947-825B-4613-A192-7D478982AD56}"/>
    <dgm:cxn modelId="{6A9189FD-E8E6-4CCB-801A-DFF07C53A79C}" type="presParOf" srcId="{F9FF07DB-188E-4FD1-A4C8-C16B2467FF0C}" destId="{5F66A0C7-8D51-4A73-961C-889CC53020D8}" srcOrd="0" destOrd="0" presId="urn:microsoft.com/office/officeart/2009/layout/CircleArrowProcess"/>
    <dgm:cxn modelId="{29764820-7E05-4FFD-948E-899A9621B3F0}" type="presParOf" srcId="{5F66A0C7-8D51-4A73-961C-889CC53020D8}" destId="{2CB76EF4-FBA1-4D2D-B1C6-8435C1286C62}" srcOrd="0" destOrd="0" presId="urn:microsoft.com/office/officeart/2009/layout/CircleArrowProcess"/>
    <dgm:cxn modelId="{48C87036-5AF5-477B-B405-A0F233904628}" type="presParOf" srcId="{F9FF07DB-188E-4FD1-A4C8-C16B2467FF0C}" destId="{A1C33021-9448-4D9A-AAEB-0EC23C3AF71C}" srcOrd="1" destOrd="0" presId="urn:microsoft.com/office/officeart/2009/layout/CircleArrowProcess"/>
    <dgm:cxn modelId="{E797383D-2103-4B00-8EBE-F0E304C0215E}" type="presParOf" srcId="{F9FF07DB-188E-4FD1-A4C8-C16B2467FF0C}" destId="{B0D49461-A93B-48CB-B1B8-285A03546B9B}" srcOrd="2" destOrd="0" presId="urn:microsoft.com/office/officeart/2009/layout/CircleArrowProcess"/>
    <dgm:cxn modelId="{FB21B2EF-BFCF-47C0-B4DB-EC1CEB8725B3}" type="presParOf" srcId="{B0D49461-A93B-48CB-B1B8-285A03546B9B}" destId="{567D5F9D-2002-430B-9EC8-157C33D89D13}" srcOrd="0" destOrd="0" presId="urn:microsoft.com/office/officeart/2009/layout/CircleArrowProcess"/>
    <dgm:cxn modelId="{6580C86D-3FD4-454F-AB04-090816AB68C7}" type="presParOf" srcId="{F9FF07DB-188E-4FD1-A4C8-C16B2467FF0C}" destId="{DD7D0726-F925-4289-A170-8B4EABA1CCBE}" srcOrd="3" destOrd="0" presId="urn:microsoft.com/office/officeart/2009/layout/CircleArrowProcess"/>
    <dgm:cxn modelId="{D54831C2-0533-465A-A222-4963004D9C60}" type="presParOf" srcId="{F9FF07DB-188E-4FD1-A4C8-C16B2467FF0C}" destId="{79190A44-76D0-4DDA-8E66-7930DD16E56A}" srcOrd="4" destOrd="0" presId="urn:microsoft.com/office/officeart/2009/layout/CircleArrowProcess"/>
    <dgm:cxn modelId="{F3C243E2-95F3-4195-A566-CD11DC1813B7}" type="presParOf" srcId="{79190A44-76D0-4DDA-8E66-7930DD16E56A}" destId="{5D00393A-1D9D-4A59-963F-AF7BCC9A2228}" srcOrd="0" destOrd="0" presId="urn:microsoft.com/office/officeart/2009/layout/CircleArrowProcess"/>
    <dgm:cxn modelId="{78E671B4-591C-452B-8E6B-22AD8A3F9581}" type="presParOf" srcId="{F9FF07DB-188E-4FD1-A4C8-C16B2467FF0C}" destId="{12C90D49-DD27-4AE2-A081-A251569BACB4}" srcOrd="5" destOrd="0" presId="urn:microsoft.com/office/officeart/2009/layout/CircleArrowProcess"/>
    <dgm:cxn modelId="{A081F30B-7628-427A-9710-EBE27F2750EB}" type="presParOf" srcId="{F9FF07DB-188E-4FD1-A4C8-C16B2467FF0C}" destId="{9E7F2503-CB41-4E58-B652-21942FB2C563}" srcOrd="6" destOrd="0" presId="urn:microsoft.com/office/officeart/2009/layout/CircleArrowProcess"/>
    <dgm:cxn modelId="{ED8C1D27-A927-4F32-8EB9-085AF6BD5567}" type="presParOf" srcId="{9E7F2503-CB41-4E58-B652-21942FB2C563}" destId="{D612CC8C-285C-4A1A-BC4E-3915824B3671}" srcOrd="0" destOrd="0" presId="urn:microsoft.com/office/officeart/2009/layout/CircleArrowProcess"/>
    <dgm:cxn modelId="{ED1F28EF-97CE-4A12-9884-84216EC6334A}" type="presParOf" srcId="{F9FF07DB-188E-4FD1-A4C8-C16B2467FF0C}" destId="{8C085FC8-0779-41EE-9A5C-0D1CDC94584E}" srcOrd="7" destOrd="0" presId="urn:microsoft.com/office/officeart/2009/layout/CircleArrowProcess"/>
  </dgm:cxnLst>
  <dgm:bg>
    <a:effectLst>
      <a:softEdge rad="12700"/>
    </a:effectLst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B76EF4-FBA1-4D2D-B1C6-8435C1286C62}">
      <dsp:nvSpPr>
        <dsp:cNvPr id="0" name=""/>
        <dsp:cNvSpPr/>
      </dsp:nvSpPr>
      <dsp:spPr>
        <a:xfrm>
          <a:off x="1640643" y="0"/>
          <a:ext cx="1828885" cy="1829071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rgbClr val="6E91C8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A1C33021-9448-4D9A-AAEB-0EC23C3AF71C}">
      <dsp:nvSpPr>
        <dsp:cNvPr id="0" name=""/>
        <dsp:cNvSpPr/>
      </dsp:nvSpPr>
      <dsp:spPr>
        <a:xfrm>
          <a:off x="2044432" y="662074"/>
          <a:ext cx="1020621" cy="5102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dirty="0">
              <a:solidFill>
                <a:srgbClr val="3F65A2"/>
              </a:solidFill>
              <a:latin typeface="Arial" charset="0"/>
              <a:ea typeface="Arial" charset="0"/>
              <a:cs typeface="Arial" charset="0"/>
            </a:rPr>
            <a:t>Identificar</a:t>
          </a:r>
          <a:endParaRPr lang="es-CO" sz="1400" b="1" kern="1200" dirty="0">
            <a:solidFill>
              <a:srgbClr val="3F65A2"/>
            </a:solidFill>
            <a:latin typeface="Arial" charset="0"/>
            <a:ea typeface="Arial" charset="0"/>
            <a:cs typeface="Arial" charset="0"/>
          </a:endParaRPr>
        </a:p>
      </dsp:txBody>
      <dsp:txXfrm>
        <a:off x="2044432" y="662074"/>
        <a:ext cx="1020621" cy="510258"/>
      </dsp:txXfrm>
    </dsp:sp>
    <dsp:sp modelId="{567D5F9D-2002-430B-9EC8-157C33D89D13}">
      <dsp:nvSpPr>
        <dsp:cNvPr id="0" name=""/>
        <dsp:cNvSpPr/>
      </dsp:nvSpPr>
      <dsp:spPr>
        <a:xfrm>
          <a:off x="1132562" y="1051073"/>
          <a:ext cx="1828885" cy="1829071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rgbClr val="3F65A2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D7D0726-F925-4289-A170-8B4EABA1CCBE}">
      <dsp:nvSpPr>
        <dsp:cNvPr id="0" name=""/>
        <dsp:cNvSpPr/>
      </dsp:nvSpPr>
      <dsp:spPr>
        <a:xfrm>
          <a:off x="1534292" y="1715088"/>
          <a:ext cx="1020621" cy="5102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b="1" kern="1200" dirty="0">
              <a:solidFill>
                <a:srgbClr val="3F65A2"/>
              </a:solidFill>
              <a:latin typeface="Arial" charset="0"/>
              <a:ea typeface="Arial" charset="0"/>
              <a:cs typeface="Arial" charset="0"/>
            </a:rPr>
            <a:t>Analizar y Clasificar</a:t>
          </a:r>
          <a:endParaRPr lang="es-CO" sz="1400" b="1" kern="1200" dirty="0">
            <a:solidFill>
              <a:srgbClr val="3F65A2"/>
            </a:solidFill>
            <a:latin typeface="Arial" charset="0"/>
            <a:ea typeface="Arial" charset="0"/>
            <a:cs typeface="Arial" charset="0"/>
          </a:endParaRPr>
        </a:p>
      </dsp:txBody>
      <dsp:txXfrm>
        <a:off x="1534292" y="1715088"/>
        <a:ext cx="1020621" cy="510258"/>
      </dsp:txXfrm>
    </dsp:sp>
    <dsp:sp modelId="{5D00393A-1D9D-4A59-963F-AF7BCC9A2228}">
      <dsp:nvSpPr>
        <dsp:cNvPr id="0" name=""/>
        <dsp:cNvSpPr/>
      </dsp:nvSpPr>
      <dsp:spPr>
        <a:xfrm>
          <a:off x="1640643" y="2106027"/>
          <a:ext cx="1828885" cy="1829071"/>
        </a:xfrm>
        <a:prstGeom prst="circularArrow">
          <a:avLst>
            <a:gd name="adj1" fmla="val 10980"/>
            <a:gd name="adj2" fmla="val 1142322"/>
            <a:gd name="adj3" fmla="val 4500000"/>
            <a:gd name="adj4" fmla="val 13500000"/>
            <a:gd name="adj5" fmla="val 12500"/>
          </a:avLst>
        </a:prstGeom>
        <a:solidFill>
          <a:srgbClr val="E53867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12C90D49-DD27-4AE2-A081-A251569BACB4}">
      <dsp:nvSpPr>
        <dsp:cNvPr id="0" name=""/>
        <dsp:cNvSpPr/>
      </dsp:nvSpPr>
      <dsp:spPr>
        <a:xfrm>
          <a:off x="2044432" y="2768102"/>
          <a:ext cx="1020621" cy="5102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b="1" kern="1200" dirty="0">
              <a:solidFill>
                <a:srgbClr val="3F65A2"/>
              </a:solidFill>
              <a:latin typeface="Arial" charset="0"/>
              <a:ea typeface="Arial" charset="0"/>
              <a:cs typeface="Arial" charset="0"/>
            </a:rPr>
            <a:t>Evaluar</a:t>
          </a:r>
          <a:endParaRPr lang="es-CO" sz="1400" b="1" kern="1200" dirty="0">
            <a:solidFill>
              <a:srgbClr val="3F65A2"/>
            </a:solidFill>
            <a:latin typeface="Arial" charset="0"/>
            <a:ea typeface="Arial" charset="0"/>
            <a:cs typeface="Arial" charset="0"/>
          </a:endParaRPr>
        </a:p>
      </dsp:txBody>
      <dsp:txXfrm>
        <a:off x="2044432" y="2768102"/>
        <a:ext cx="1020621" cy="510258"/>
      </dsp:txXfrm>
    </dsp:sp>
    <dsp:sp modelId="{D612CC8C-285C-4A1A-BC4E-3915824B3671}">
      <dsp:nvSpPr>
        <dsp:cNvPr id="0" name=""/>
        <dsp:cNvSpPr/>
      </dsp:nvSpPr>
      <dsp:spPr>
        <a:xfrm>
          <a:off x="1262927" y="3278360"/>
          <a:ext cx="1571243" cy="1572002"/>
        </a:xfrm>
        <a:prstGeom prst="blockArc">
          <a:avLst>
            <a:gd name="adj1" fmla="val 0"/>
            <a:gd name="adj2" fmla="val 18900000"/>
            <a:gd name="adj3" fmla="val 12740"/>
          </a:avLst>
        </a:prstGeom>
        <a:solidFill>
          <a:srgbClr val="6E91C8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8C085FC8-0779-41EE-9A5C-0D1CDC94584E}">
      <dsp:nvSpPr>
        <dsp:cNvPr id="0" name=""/>
        <dsp:cNvSpPr/>
      </dsp:nvSpPr>
      <dsp:spPr>
        <a:xfrm>
          <a:off x="1534292" y="3821115"/>
          <a:ext cx="1020621" cy="5102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dirty="0">
              <a:solidFill>
                <a:srgbClr val="3F65A2"/>
              </a:solidFill>
              <a:latin typeface="Arial" charset="0"/>
              <a:ea typeface="Arial" charset="0"/>
              <a:cs typeface="Arial" charset="0"/>
            </a:rPr>
            <a:t>Actuar</a:t>
          </a:r>
          <a:endParaRPr lang="es-CO" sz="1400" b="1" kern="1200" dirty="0">
            <a:solidFill>
              <a:srgbClr val="3F65A2"/>
            </a:solidFill>
            <a:latin typeface="Arial" charset="0"/>
            <a:ea typeface="Arial" charset="0"/>
            <a:cs typeface="Arial" charset="0"/>
          </a:endParaRPr>
        </a:p>
      </dsp:txBody>
      <dsp:txXfrm>
        <a:off x="1534292" y="3821115"/>
        <a:ext cx="1020621" cy="51025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07BF46-1056-4B9C-ABB0-4292CFD37A7D}" type="datetimeFigureOut">
              <a:rPr lang="es-CO" smtClean="0"/>
              <a:t>29/11/2019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A0C146-48BD-4B27-8C63-93CDD9BE152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530126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s-CO" dirty="0"/>
              <a:t>La ley de victimas se guía por los principios de asistencia, prevención, protección y reparación integral a las víctimas del conflicto. </a:t>
            </a:r>
          </a:p>
          <a:p>
            <a:pPr marL="171450" indent="-171450">
              <a:buFontTx/>
              <a:buChar char="-"/>
            </a:pPr>
            <a:r>
              <a:rPr lang="es-CO" dirty="0"/>
              <a:t>Directiva 12&gt; Las Secretarias de Educación deben implementar actividades orientadas a excluir los EE del conflicto armado. </a:t>
            </a:r>
          </a:p>
          <a:p>
            <a:pPr marL="171450" indent="-171450">
              <a:buFontTx/>
              <a:buChar char="-"/>
            </a:pPr>
            <a:r>
              <a:rPr lang="es-CO" dirty="0"/>
              <a:t>Directiva 16 &gt; Acciones del conflicto armado como desplazamiento forzado, reclutamiento NNJ, utilización de Minas antipersonales.</a:t>
            </a:r>
          </a:p>
          <a:p>
            <a:pPr marL="628650" lvl="1" indent="-171450">
              <a:buFontTx/>
              <a:buChar char="-"/>
            </a:pPr>
            <a:r>
              <a:rPr lang="es-CO" dirty="0"/>
              <a:t>Prevé acciones de las SE para establecer aulas temporales y espacios alternativos para prestar el servicio.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A0C146-48BD-4B27-8C63-93CDD9BE1527}" type="slidenum">
              <a:rPr lang="es-CO" smtClean="0"/>
              <a:t>2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4640912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A0C146-48BD-4B27-8C63-93CDD9BE1527}" type="slidenum">
              <a:rPr lang="es-CO" smtClean="0"/>
              <a:t>4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478711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dirty="0"/>
              <a:t>- De la construcción de PEGR es importante decir </a:t>
            </a:r>
            <a:r>
              <a:rPr lang="es-C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que a hoy se tiene un atraso significativo en el logro de esta meta de mitigación.”.</a:t>
            </a:r>
          </a:p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A0C146-48BD-4B27-8C63-93CDD9BE1527}" type="slidenum">
              <a:rPr lang="es-CO" smtClean="0"/>
              <a:t>5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128285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dirty="0"/>
              <a:t>- </a:t>
            </a:r>
            <a:r>
              <a:rPr lang="es-ES" b="1" dirty="0">
                <a:solidFill>
                  <a:srgbClr val="436CB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Solo el 2.99% de los eventos registrados Involucraron Infraestructura Educativa y representaron un 10% del total  inversiones.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b="1" dirty="0">
                <a:solidFill>
                  <a:srgbClr val="436CB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Pueden existir otros eventos pero no fueron objeto de reporte a la UNGRD.</a:t>
            </a:r>
            <a:endParaRPr lang="es-CO" b="1" dirty="0">
              <a:solidFill>
                <a:srgbClr val="436CB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46854C-106E-CE40-A693-94E4F3F3AA78}" type="slidenum">
              <a:rPr lang="es-CO" smtClean="0"/>
              <a:pPr/>
              <a:t>7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5881045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46854C-106E-CE40-A693-94E4F3F3AA78}" type="slidenum">
              <a:rPr lang="es-CO" smtClean="0"/>
              <a:pPr/>
              <a:t>8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6304901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A0C146-48BD-4B27-8C63-93CDD9BE1527}" type="slidenum">
              <a:rPr lang="es-CO" smtClean="0"/>
              <a:t>9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839073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DEFFFC0-6132-4EE5-ADE4-22AC62A78F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B169467-5466-4DAE-9CDC-2EF20E4594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6779002-EC7B-41EC-9D7B-94F91984D1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A694A-9556-44BA-85EE-11953142381D}" type="datetimeFigureOut">
              <a:rPr lang="es-CO" smtClean="0"/>
              <a:t>29/11/2019</a:t>
            </a:fld>
            <a:endParaRPr lang="es-CO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FACC0B6-4792-46A6-8141-160B6CA970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828B9D7-7047-4AFF-9768-D6781E9F8E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31A72-698E-4ED7-83E9-579C07C4EC6F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2972635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5CC060C-4204-480E-885E-829C382431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D57E461-66D1-42F6-A8B9-774238AA3D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740E413-99B2-454E-AFB4-BB722F2B36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A694A-9556-44BA-85EE-11953142381D}" type="datetimeFigureOut">
              <a:rPr lang="es-CO" smtClean="0"/>
              <a:t>29/11/2019</a:t>
            </a:fld>
            <a:endParaRPr lang="es-CO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039776F-D62B-4747-B833-09FDE3C1F3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980D5FE-498C-487D-B325-E70D980EC8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31A72-698E-4ED7-83E9-579C07C4EC6F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3696392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B03BCF2B-747C-4CBE-851E-F51A5A0A486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0291F13-D3CE-4AFE-B1F4-B008B7592D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28687C5-808F-4F3B-B06D-E7C1DB1881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A694A-9556-44BA-85EE-11953142381D}" type="datetimeFigureOut">
              <a:rPr lang="es-CO" smtClean="0"/>
              <a:t>29/11/2019</a:t>
            </a:fld>
            <a:endParaRPr lang="es-CO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0114AF1-C673-47F5-817C-37A5BB6257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0CB017F-A63E-49AD-AE76-7C94F5549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31A72-698E-4ED7-83E9-579C07C4EC6F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597729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C9C428FA-00D7-4E88-93BC-B7A488C2131E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E438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>
              <a:latin typeface="Arial" panose="020B0604020202020204" pitchFamily="34" charset="0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C4B8C595-206D-4650-A636-8D4A10EF70A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9450" y="147875"/>
            <a:ext cx="2441852" cy="464507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76B687B8-F7E3-4DBE-85B3-5E19BC4FB9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>
                <a:solidFill>
                  <a:schemeClr val="accent5">
                    <a:lumMod val="50000"/>
                  </a:schemeClr>
                </a:solidFill>
                <a:latin typeface="Arial Rounded MT Bold" panose="020F0704030504030204" pitchFamily="34" charset="0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C79704F-5B92-4630-91DD-18576E6561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800">
                <a:solidFill>
                  <a:schemeClr val="accent5">
                    <a:lumMod val="50000"/>
                  </a:schemeClr>
                </a:solidFill>
                <a:latin typeface="Arial Rounded MT Bold" panose="020F0704030504030204" pitchFamily="34" charset="0"/>
              </a:defRPr>
            </a:lvl1pPr>
            <a:lvl2pPr>
              <a:defRPr sz="2400">
                <a:solidFill>
                  <a:schemeClr val="accent5">
                    <a:lumMod val="50000"/>
                  </a:schemeClr>
                </a:solidFill>
                <a:latin typeface="Arial Rounded MT Bold" panose="020F0704030504030204" pitchFamily="34" charset="0"/>
              </a:defRPr>
            </a:lvl2pPr>
            <a:lvl3pPr>
              <a:defRPr sz="2000">
                <a:solidFill>
                  <a:schemeClr val="accent5">
                    <a:lumMod val="50000"/>
                  </a:schemeClr>
                </a:solidFill>
                <a:latin typeface="Arial Rounded MT Bold" panose="020F0704030504030204" pitchFamily="34" charset="0"/>
              </a:defRPr>
            </a:lvl3pPr>
            <a:lvl4pPr>
              <a:defRPr sz="1800">
                <a:solidFill>
                  <a:schemeClr val="accent5">
                    <a:lumMod val="50000"/>
                  </a:schemeClr>
                </a:solidFill>
                <a:latin typeface="Arial Rounded MT Bold" panose="020F0704030504030204" pitchFamily="34" charset="0"/>
              </a:defRPr>
            </a:lvl4pPr>
            <a:lvl5pPr>
              <a:defRPr sz="1800">
                <a:solidFill>
                  <a:schemeClr val="accent5">
                    <a:lumMod val="50000"/>
                  </a:schemeClr>
                </a:solidFill>
                <a:latin typeface="Arial Rounded MT Bold" panose="020F0704030504030204" pitchFamily="34" charset="0"/>
              </a:defRPr>
            </a:lvl5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O" dirty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74A0487-586D-4369-9082-4BC0468CB8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A694A-9556-44BA-85EE-11953142381D}" type="datetimeFigureOut">
              <a:rPr lang="es-CO" smtClean="0"/>
              <a:t>29/11/2019</a:t>
            </a:fld>
            <a:endParaRPr lang="es-CO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C68886E-AFB0-4C23-B149-EA67F38F85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4547CEF-C36A-4C45-BB99-32A043F043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31A72-698E-4ED7-83E9-579C07C4EC6F}" type="slidenum">
              <a:rPr lang="es-CO" smtClean="0"/>
              <a:t>‹Nº›</a:t>
            </a:fld>
            <a:endParaRPr lang="es-CO" dirty="0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823DEDEB-AF30-4BA2-866C-6860644A9479}"/>
              </a:ext>
            </a:extLst>
          </p:cNvPr>
          <p:cNvSpPr/>
          <p:nvPr userDrawn="1"/>
        </p:nvSpPr>
        <p:spPr>
          <a:xfrm>
            <a:off x="6674372" y="6374108"/>
            <a:ext cx="5021588" cy="45719"/>
          </a:xfrm>
          <a:prstGeom prst="rect">
            <a:avLst/>
          </a:prstGeom>
          <a:solidFill>
            <a:srgbClr val="E438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s-CO" dirty="0">
              <a:latin typeface="Arial" panose="020B0604020202020204" pitchFamily="34" charset="0"/>
            </a:endParaRP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9255DCF6-E243-4480-92E6-82BB3627A3A8}"/>
              </a:ext>
            </a:extLst>
          </p:cNvPr>
          <p:cNvSpPr/>
          <p:nvPr userDrawn="1"/>
        </p:nvSpPr>
        <p:spPr>
          <a:xfrm>
            <a:off x="537156" y="6361344"/>
            <a:ext cx="5021588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s-CO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12060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0B62AD0-2522-4969-842C-8E542DADF3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B041C9B-14EC-4843-BDDC-46DA7B14D9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AF344F3-E344-432B-90F5-0E7FE47FAD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A694A-9556-44BA-85EE-11953142381D}" type="datetimeFigureOut">
              <a:rPr lang="es-CO" smtClean="0"/>
              <a:t>29/11/2019</a:t>
            </a:fld>
            <a:endParaRPr lang="es-CO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455B4FF-C1FA-4C59-B36C-2C7C714847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5898DDD-A293-4B0E-AFF2-F5F8A575CA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31A72-698E-4ED7-83E9-579C07C4EC6F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0060127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6E7E6A1-6831-47E8-A961-6ECC92E660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AD6B0CB-554B-453B-9FCE-95BF1C58E3E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BE95B88-FFA7-485B-B2A7-61B1515D5A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DFCC89B-2E65-46DA-A95E-B2ED9A0CC7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A694A-9556-44BA-85EE-11953142381D}" type="datetimeFigureOut">
              <a:rPr lang="es-CO" smtClean="0"/>
              <a:t>29/11/2019</a:t>
            </a:fld>
            <a:endParaRPr lang="es-CO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04446A1-5BC8-457D-9522-B63272B8E3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34930C9-C315-481E-A07A-9AB8C721E7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31A72-698E-4ED7-83E9-579C07C4EC6F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7330155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DDFE5B1-D843-4947-9BB0-8D7F491B26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14B8063-AE83-418B-8F1E-A7E4F99076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AC7C906-D884-4F8F-BE8A-C707B17C5B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D1828729-C39E-486D-AD56-B9656F7061B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AB4F355D-8BA3-4D94-A739-0495B0A3C40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A1B32DF1-3B8A-4BE0-9109-9F24C3C5BE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A694A-9556-44BA-85EE-11953142381D}" type="datetimeFigureOut">
              <a:rPr lang="es-CO" smtClean="0"/>
              <a:t>29/11/2019</a:t>
            </a:fld>
            <a:endParaRPr lang="es-CO" dirty="0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7EA9DDC1-895A-4F39-9D48-E435FDE316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3E175C27-DFD6-4783-B21C-AE599AE3A1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31A72-698E-4ED7-83E9-579C07C4EC6F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047211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0ABBDE1-0E27-4BD6-97CC-CE0150E003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70BF78CA-EA15-4C25-8EB3-58AE8D3319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A694A-9556-44BA-85EE-11953142381D}" type="datetimeFigureOut">
              <a:rPr lang="es-CO" smtClean="0"/>
              <a:t>29/11/2019</a:t>
            </a:fld>
            <a:endParaRPr lang="es-CO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CF7F00BC-6C73-4CD1-AC4B-5038971292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0B21ADF6-521B-44FE-927E-F65B43C36A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31A72-698E-4ED7-83E9-579C07C4EC6F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7517217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186C8C4-8ABC-470F-AE30-877C625CED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A694A-9556-44BA-85EE-11953142381D}" type="datetimeFigureOut">
              <a:rPr lang="es-CO" smtClean="0"/>
              <a:t>29/11/2019</a:t>
            </a:fld>
            <a:endParaRPr lang="es-CO" dirty="0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4F1B5B39-D7F7-4782-A71F-A927408993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3C071EAB-C3A7-455B-A560-120A54B0C7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31A72-698E-4ED7-83E9-579C07C4EC6F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1602486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31BE1F6-D296-415C-B57C-3AB8BC2C05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31EFF60-56AC-494F-91BB-AE2A2C2E13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49362D7-0EB6-466E-876C-27BDEB46DF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38BC214-BEB4-44A5-A386-B5A43DCBCF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A694A-9556-44BA-85EE-11953142381D}" type="datetimeFigureOut">
              <a:rPr lang="es-CO" smtClean="0"/>
              <a:t>29/11/2019</a:t>
            </a:fld>
            <a:endParaRPr lang="es-CO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40D5FB0-1CC1-4E64-9B98-29109171B2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B4906EF-8E55-48D9-A980-5CDC41A059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31A72-698E-4ED7-83E9-579C07C4EC6F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4013956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1B330D-9182-4BCE-9738-98B3234D31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143324A5-B62D-41BF-80E0-A8627D61DBC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 dirty="0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84EAE5B-D102-4750-89A0-1DACEAE8F9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91D8C10-B8B6-465A-A9F7-E04EA6ABC0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A694A-9556-44BA-85EE-11953142381D}" type="datetimeFigureOut">
              <a:rPr lang="es-CO" smtClean="0"/>
              <a:t>29/11/2019</a:t>
            </a:fld>
            <a:endParaRPr lang="es-CO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DDEE31F-E7E4-4A61-8AD4-E5FE12DD94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04A782D-AC7A-4A01-87BD-3B44713EB0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31A72-698E-4ED7-83E9-579C07C4EC6F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8565830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0207A2AC-7204-42C9-86D3-B4CDF027B1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EC3802E-0CF8-41FE-8E4F-2DE96BFDD0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AC993FD-DB39-4B64-A2EB-FD3174AA42D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6A694A-9556-44BA-85EE-11953142381D}" type="datetimeFigureOut">
              <a:rPr lang="es-CO" smtClean="0"/>
              <a:t>29/11/2019</a:t>
            </a:fld>
            <a:endParaRPr lang="es-CO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5B1BF77-FCE4-4680-BAD8-0CA9E4B1C3E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97306BA-44C9-4EEA-ACC1-C2DAC223D8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C31A72-698E-4ED7-83E9-579C07C4EC6F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2368628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.png"/><Relationship Id="rId4" Type="http://schemas.openxmlformats.org/officeDocument/2006/relationships/image" Target="../media/image17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8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9C6E5F6D-E708-2541-A0C8-768542CA1B2A}"/>
              </a:ext>
            </a:extLst>
          </p:cNvPr>
          <p:cNvSpPr/>
          <p:nvPr/>
        </p:nvSpPr>
        <p:spPr>
          <a:xfrm>
            <a:off x="0" y="0"/>
            <a:ext cx="6306288" cy="6858000"/>
          </a:xfrm>
          <a:prstGeom prst="rect">
            <a:avLst/>
          </a:prstGeom>
          <a:solidFill>
            <a:srgbClr val="E438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>
              <a:latin typeface="Arial" panose="020B0604020202020204" pitchFamily="34" charset="0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5E90E59F-664F-B247-BABD-CC1CDF8ED20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51866" y="1833208"/>
            <a:ext cx="5627661" cy="1070536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F34CD10D-905D-3947-A650-33A2203D5DC4}"/>
              </a:ext>
            </a:extLst>
          </p:cNvPr>
          <p:cNvSpPr txBox="1"/>
          <p:nvPr/>
        </p:nvSpPr>
        <p:spPr>
          <a:xfrm>
            <a:off x="6509288" y="5240890"/>
            <a:ext cx="525526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O" sz="2200" dirty="0">
                <a:solidFill>
                  <a:srgbClr val="436CB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Hacia una cultura de prevención del Riesgo de la Infraestructura Educativa</a:t>
            </a:r>
            <a:endParaRPr lang="es-MX" sz="2200" dirty="0">
              <a:solidFill>
                <a:srgbClr val="436CB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AF215704-C5FD-4603-AF0F-811F6315D2AA}"/>
              </a:ext>
            </a:extLst>
          </p:cNvPr>
          <p:cNvSpPr txBox="1"/>
          <p:nvPr/>
        </p:nvSpPr>
        <p:spPr>
          <a:xfrm>
            <a:off x="7699588" y="6010331"/>
            <a:ext cx="406496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2200" b="1" dirty="0">
                <a:solidFill>
                  <a:srgbClr val="436CB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Subdirección de Acceso</a:t>
            </a: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47D294CF-C86D-9449-A665-74E3810FA0E4}"/>
              </a:ext>
            </a:extLst>
          </p:cNvPr>
          <p:cNvSpPr/>
          <p:nvPr/>
        </p:nvSpPr>
        <p:spPr>
          <a:xfrm>
            <a:off x="10821052" y="5174116"/>
            <a:ext cx="829733" cy="45834"/>
          </a:xfrm>
          <a:prstGeom prst="rect">
            <a:avLst/>
          </a:prstGeom>
          <a:solidFill>
            <a:srgbClr val="E438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s-CO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9854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>
            <a:extLst>
              <a:ext uri="{FF2B5EF4-FFF2-40B4-BE49-F238E27FC236}">
                <a16:creationId xmlns:a16="http://schemas.microsoft.com/office/drawing/2014/main" id="{DA1DC6C8-7FCA-D54A-B85B-7CA7435C9AE6}"/>
              </a:ext>
            </a:extLst>
          </p:cNvPr>
          <p:cNvSpPr/>
          <p:nvPr/>
        </p:nvSpPr>
        <p:spPr>
          <a:xfrm>
            <a:off x="-7088" y="-81516"/>
            <a:ext cx="12284149" cy="6939516"/>
          </a:xfrm>
          <a:prstGeom prst="rect">
            <a:avLst/>
          </a:prstGeom>
          <a:solidFill>
            <a:srgbClr val="E438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>
              <a:latin typeface="Arial" panose="020B0604020202020204" pitchFamily="34" charset="0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292378DE-4BCF-804A-84D6-8BDC94475975}"/>
              </a:ext>
            </a:extLst>
          </p:cNvPr>
          <p:cNvSpPr txBox="1"/>
          <p:nvPr/>
        </p:nvSpPr>
        <p:spPr>
          <a:xfrm>
            <a:off x="3033134" y="4128429"/>
            <a:ext cx="56492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</a:t>
            </a:r>
            <a:r>
              <a:rPr lang="es-CO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</a:t>
            </a:r>
            <a:r>
              <a:rPr lang="es-CO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Educación</a:t>
            </a:r>
            <a:r>
              <a:rPr lang="es-CO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EsDeTodos</a:t>
            </a:r>
            <a:endParaRPr lang="es-CO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0783E4CE-C240-214C-B75F-411C5AD6F77D}"/>
              </a:ext>
            </a:extLst>
          </p:cNvPr>
          <p:cNvSpPr txBox="1"/>
          <p:nvPr/>
        </p:nvSpPr>
        <p:spPr>
          <a:xfrm>
            <a:off x="2807530" y="5133108"/>
            <a:ext cx="16346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Mineducacion</a:t>
            </a:r>
            <a:endParaRPr lang="es-CO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A47593BC-1CD9-E14C-95B1-3BC5BDD65AC9}"/>
              </a:ext>
            </a:extLst>
          </p:cNvPr>
          <p:cNvSpPr txBox="1"/>
          <p:nvPr/>
        </p:nvSpPr>
        <p:spPr>
          <a:xfrm>
            <a:off x="5203397" y="5133108"/>
            <a:ext cx="21188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@Mineducacion</a:t>
            </a:r>
            <a:endParaRPr lang="es-CO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1D60EC01-DBCD-EA43-A971-889D5C4E215C}"/>
              </a:ext>
            </a:extLst>
          </p:cNvPr>
          <p:cNvSpPr txBox="1"/>
          <p:nvPr/>
        </p:nvSpPr>
        <p:spPr>
          <a:xfrm>
            <a:off x="7783568" y="5133108"/>
            <a:ext cx="21188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@Mineducacion</a:t>
            </a:r>
            <a:endParaRPr lang="es-CO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8EFC1ADE-26D0-3F45-8E27-92EB9D7568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8403" y="5209824"/>
            <a:ext cx="304800" cy="215900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074F8FDD-5177-254D-91A5-090B389233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8280" y="5203474"/>
            <a:ext cx="266700" cy="228600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B4582D57-FC4C-E748-B2B6-6C8AAB9599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69144" y="5197124"/>
            <a:ext cx="228600" cy="241300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3539ACF9-627C-EB48-80D5-8211035E69E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7088" y="803257"/>
            <a:ext cx="3200937" cy="609702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A7639B5A-720C-47E4-A927-7B6881ACA8D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35779" y="-81516"/>
            <a:ext cx="5409397" cy="4057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69018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ángulo 27">
            <a:extLst>
              <a:ext uri="{FF2B5EF4-FFF2-40B4-BE49-F238E27FC236}">
                <a16:creationId xmlns:a16="http://schemas.microsoft.com/office/drawing/2014/main" id="{13C77D33-6A0C-294D-A175-282F903C5E5B}"/>
              </a:ext>
            </a:extLst>
          </p:cNvPr>
          <p:cNvSpPr/>
          <p:nvPr/>
        </p:nvSpPr>
        <p:spPr>
          <a:xfrm flipH="1">
            <a:off x="6261316" y="0"/>
            <a:ext cx="5989320" cy="6858000"/>
          </a:xfrm>
          <a:prstGeom prst="rect">
            <a:avLst/>
          </a:prstGeom>
          <a:solidFill>
            <a:srgbClr val="E3EC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39" name="Triángulo 3"/>
          <p:cNvSpPr/>
          <p:nvPr/>
        </p:nvSpPr>
        <p:spPr>
          <a:xfrm rot="10800000">
            <a:off x="-193816" y="-107507"/>
            <a:ext cx="6139987" cy="4491048"/>
          </a:xfrm>
          <a:custGeom>
            <a:avLst/>
            <a:gdLst>
              <a:gd name="connsiteX0" fmla="*/ 0 w 5080000"/>
              <a:gd name="connsiteY0" fmla="*/ 6101644 h 6101644"/>
              <a:gd name="connsiteX1" fmla="*/ 2540000 w 5080000"/>
              <a:gd name="connsiteY1" fmla="*/ 0 h 6101644"/>
              <a:gd name="connsiteX2" fmla="*/ 5080000 w 5080000"/>
              <a:gd name="connsiteY2" fmla="*/ 6101644 h 6101644"/>
              <a:gd name="connsiteX3" fmla="*/ 0 w 5080000"/>
              <a:gd name="connsiteY3" fmla="*/ 6101644 h 6101644"/>
              <a:gd name="connsiteX0" fmla="*/ 0 w 5091289"/>
              <a:gd name="connsiteY0" fmla="*/ 5537200 h 5537200"/>
              <a:gd name="connsiteX1" fmla="*/ 5091289 w 5091289"/>
              <a:gd name="connsiteY1" fmla="*/ 0 h 5537200"/>
              <a:gd name="connsiteX2" fmla="*/ 5080000 w 5091289"/>
              <a:gd name="connsiteY2" fmla="*/ 5537200 h 5537200"/>
              <a:gd name="connsiteX3" fmla="*/ 0 w 5091289"/>
              <a:gd name="connsiteY3" fmla="*/ 5537200 h 5537200"/>
              <a:gd name="connsiteX0" fmla="*/ 0 w 9572978"/>
              <a:gd name="connsiteY0" fmla="*/ 5548489 h 5548489"/>
              <a:gd name="connsiteX1" fmla="*/ 9572978 w 9572978"/>
              <a:gd name="connsiteY1" fmla="*/ 0 h 5548489"/>
              <a:gd name="connsiteX2" fmla="*/ 9561689 w 9572978"/>
              <a:gd name="connsiteY2" fmla="*/ 5537200 h 5548489"/>
              <a:gd name="connsiteX3" fmla="*/ 0 w 9572978"/>
              <a:gd name="connsiteY3" fmla="*/ 5548489 h 5548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72978" h="5548489">
                <a:moveTo>
                  <a:pt x="0" y="5548489"/>
                </a:moveTo>
                <a:lnTo>
                  <a:pt x="9572978" y="0"/>
                </a:lnTo>
                <a:lnTo>
                  <a:pt x="9561689" y="5537200"/>
                </a:lnTo>
                <a:lnTo>
                  <a:pt x="0" y="5548489"/>
                </a:lnTo>
                <a:close/>
              </a:path>
            </a:pathLst>
          </a:custGeom>
          <a:solidFill>
            <a:srgbClr val="E3ECF8">
              <a:alpha val="2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5E90E59F-664F-B247-BABD-CC1CDF8ED20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55210" y="-851355"/>
            <a:ext cx="2441852" cy="464507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F34CD10D-905D-3947-A650-33A2203D5DC4}"/>
              </a:ext>
            </a:extLst>
          </p:cNvPr>
          <p:cNvSpPr txBox="1"/>
          <p:nvPr/>
        </p:nvSpPr>
        <p:spPr>
          <a:xfrm>
            <a:off x="1293863" y="2057953"/>
            <a:ext cx="4819127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s-CO" sz="1400" b="1" i="1" dirty="0">
              <a:solidFill>
                <a:schemeClr val="accent5">
                  <a:lumMod val="60000"/>
                  <a:lumOff val="40000"/>
                </a:schemeClr>
              </a:solidFill>
              <a:latin typeface="Arial" charset="0"/>
              <a:ea typeface="Arial" charset="0"/>
              <a:cs typeface="Arial" charset="0"/>
            </a:endParaRPr>
          </a:p>
          <a:p>
            <a:pPr fontAlgn="base"/>
            <a:r>
              <a:rPr lang="es-ES" sz="1600" b="1" dirty="0">
                <a:solidFill>
                  <a:srgbClr val="6E91C8"/>
                </a:solidFill>
                <a:latin typeface="Arial" charset="0"/>
                <a:ea typeface="Arial" charset="0"/>
                <a:cs typeface="Arial" charset="0"/>
              </a:rPr>
              <a:t>Ley 115 de 1994 -  </a:t>
            </a:r>
            <a:r>
              <a:rPr lang="es-E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Ley General de la educación. </a:t>
            </a:r>
          </a:p>
          <a:p>
            <a:pPr fontAlgn="base"/>
            <a:endParaRPr lang="es-ES" sz="1400" dirty="0">
              <a:solidFill>
                <a:schemeClr val="accent5">
                  <a:lumMod val="60000"/>
                  <a:lumOff val="40000"/>
                </a:schemeClr>
              </a:solidFill>
              <a:latin typeface="Arial" charset="0"/>
              <a:ea typeface="Arial" charset="0"/>
              <a:cs typeface="Arial" charset="0"/>
            </a:endParaRPr>
          </a:p>
          <a:p>
            <a:pPr fontAlgn="base"/>
            <a:endParaRPr lang="es-ES" sz="1400" dirty="0">
              <a:solidFill>
                <a:schemeClr val="accent5">
                  <a:lumMod val="60000"/>
                  <a:lumOff val="40000"/>
                </a:schemeClr>
              </a:solidFill>
              <a:latin typeface="Arial" charset="0"/>
              <a:ea typeface="Arial" charset="0"/>
              <a:cs typeface="Arial" charset="0"/>
            </a:endParaRPr>
          </a:p>
          <a:p>
            <a:pPr fontAlgn="base"/>
            <a:r>
              <a:rPr lang="es-ES" sz="1600" b="1" dirty="0">
                <a:solidFill>
                  <a:srgbClr val="6E91C8"/>
                </a:solidFill>
                <a:latin typeface="Arial" charset="0"/>
                <a:ea typeface="Arial" charset="0"/>
                <a:cs typeface="Arial" charset="0"/>
              </a:rPr>
              <a:t>Ley 1523 de 2012 -  </a:t>
            </a:r>
            <a:r>
              <a:rPr lang="es-E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Política Nacional de Gestión del riesgo de desastres.</a:t>
            </a:r>
          </a:p>
          <a:p>
            <a:pPr fontAlgn="base"/>
            <a:endParaRPr lang="es-ES" sz="1400" dirty="0">
              <a:solidFill>
                <a:schemeClr val="accent5">
                  <a:lumMod val="60000"/>
                  <a:lumOff val="40000"/>
                </a:schemeClr>
              </a:solidFill>
              <a:latin typeface="Arial" charset="0"/>
              <a:ea typeface="Arial" charset="0"/>
              <a:cs typeface="Arial" charset="0"/>
            </a:endParaRPr>
          </a:p>
          <a:p>
            <a:pPr fontAlgn="base"/>
            <a:endParaRPr lang="es-ES" sz="1400" dirty="0">
              <a:solidFill>
                <a:schemeClr val="accent5">
                  <a:lumMod val="60000"/>
                  <a:lumOff val="40000"/>
                </a:schemeClr>
              </a:solidFill>
              <a:latin typeface="Arial" charset="0"/>
              <a:ea typeface="Arial" charset="0"/>
              <a:cs typeface="Arial" charset="0"/>
            </a:endParaRPr>
          </a:p>
          <a:p>
            <a:pPr fontAlgn="base"/>
            <a:r>
              <a:rPr lang="es-ES" sz="1600" b="1" dirty="0">
                <a:solidFill>
                  <a:srgbClr val="6E91C8"/>
                </a:solidFill>
                <a:latin typeface="Arial" charset="0"/>
                <a:ea typeface="Arial" charset="0"/>
                <a:cs typeface="Arial" charset="0"/>
              </a:rPr>
              <a:t>Directiva 12 de 2009 - </a:t>
            </a:r>
            <a:r>
              <a:rPr lang="es-E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Continuidad de la prestación del servicio educativo en situaciones de emergencia.</a:t>
            </a:r>
          </a:p>
          <a:p>
            <a:pPr fontAlgn="base"/>
            <a:endParaRPr lang="es-ES" sz="1400" dirty="0">
              <a:solidFill>
                <a:schemeClr val="accent5">
                  <a:lumMod val="60000"/>
                  <a:lumOff val="40000"/>
                </a:schemeClr>
              </a:solidFill>
              <a:latin typeface="Arial" charset="0"/>
              <a:ea typeface="Arial" charset="0"/>
              <a:cs typeface="Arial" charset="0"/>
            </a:endParaRPr>
          </a:p>
          <a:p>
            <a:pPr fontAlgn="base"/>
            <a:endParaRPr lang="es-ES" sz="1400" dirty="0">
              <a:solidFill>
                <a:schemeClr val="accent5">
                  <a:lumMod val="60000"/>
                  <a:lumOff val="40000"/>
                </a:schemeClr>
              </a:solidFill>
              <a:latin typeface="Arial" charset="0"/>
              <a:ea typeface="Arial" charset="0"/>
              <a:cs typeface="Arial" charset="0"/>
            </a:endParaRPr>
          </a:p>
          <a:p>
            <a:pPr fontAlgn="base"/>
            <a:r>
              <a:rPr lang="es-ES" sz="1600" b="1" dirty="0">
                <a:solidFill>
                  <a:srgbClr val="6E91C8"/>
                </a:solidFill>
                <a:latin typeface="Arial" charset="0"/>
                <a:ea typeface="Arial" charset="0"/>
                <a:cs typeface="Arial" charset="0"/>
              </a:rPr>
              <a:t>Directiva 16 de 2012 - </a:t>
            </a:r>
            <a:r>
              <a:rPr lang="es-E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Lineamientos complementarios para planes de acción.</a:t>
            </a:r>
          </a:p>
          <a:p>
            <a:pPr fontAlgn="base"/>
            <a:endParaRPr lang="es-ES" sz="1400" dirty="0">
              <a:solidFill>
                <a:schemeClr val="accent5">
                  <a:lumMod val="60000"/>
                  <a:lumOff val="40000"/>
                </a:schemeClr>
              </a:solidFill>
              <a:latin typeface="Arial" charset="0"/>
              <a:ea typeface="Arial" charset="0"/>
              <a:cs typeface="Arial" charset="0"/>
            </a:endParaRPr>
          </a:p>
          <a:p>
            <a:pPr fontAlgn="base"/>
            <a:endParaRPr lang="es-ES" sz="1400" dirty="0">
              <a:solidFill>
                <a:schemeClr val="accent5">
                  <a:lumMod val="60000"/>
                  <a:lumOff val="40000"/>
                </a:schemeClr>
              </a:solidFill>
              <a:latin typeface="Arial" charset="0"/>
              <a:ea typeface="Arial" charset="0"/>
              <a:cs typeface="Arial" charset="0"/>
            </a:endParaRPr>
          </a:p>
          <a:p>
            <a:pPr fontAlgn="base"/>
            <a:r>
              <a:rPr lang="es-ES" sz="1600" b="1" dirty="0">
                <a:solidFill>
                  <a:srgbClr val="6E91C8"/>
                </a:solidFill>
                <a:latin typeface="Arial" charset="0"/>
                <a:ea typeface="Arial" charset="0"/>
                <a:cs typeface="Arial" charset="0"/>
              </a:rPr>
              <a:t>Directiva 20101240059801 de 2010 - </a:t>
            </a:r>
            <a:r>
              <a:rPr lang="es-E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Directiva con los lineamientos para la formulación de planes escolares</a:t>
            </a:r>
            <a:endParaRPr lang="es-CO" sz="1400" b="1" dirty="0">
              <a:solidFill>
                <a:schemeClr val="tx1">
                  <a:lumMod val="50000"/>
                  <a:lumOff val="50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Título 4">
            <a:extLst>
              <a:ext uri="{FF2B5EF4-FFF2-40B4-BE49-F238E27FC236}">
                <a16:creationId xmlns:a16="http://schemas.microsoft.com/office/drawing/2014/main" id="{3CA273D5-273A-4727-9236-C6FE251763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3863" y="464762"/>
            <a:ext cx="4366132" cy="1310399"/>
          </a:xfrm>
        </p:spPr>
        <p:txBody>
          <a:bodyPr>
            <a:noAutofit/>
          </a:bodyPr>
          <a:lstStyle/>
          <a:p>
            <a:r>
              <a:rPr lang="es-CO" sz="4000" b="1" dirty="0">
                <a:solidFill>
                  <a:srgbClr val="3F65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Marco Normativo y Legal</a:t>
            </a:r>
            <a:endParaRPr lang="es-CO" sz="4000" dirty="0">
              <a:solidFill>
                <a:srgbClr val="3F65A2"/>
              </a:solidFill>
            </a:endParaRP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233C6847-2816-4A8F-826F-E62427586785}"/>
              </a:ext>
            </a:extLst>
          </p:cNvPr>
          <p:cNvSpPr/>
          <p:nvPr/>
        </p:nvSpPr>
        <p:spPr>
          <a:xfrm>
            <a:off x="6535120" y="2181063"/>
            <a:ext cx="397081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s-CO" sz="1400" dirty="0">
                <a:solidFill>
                  <a:srgbClr val="6E91C8"/>
                </a:solidFill>
                <a:latin typeface="Arial" charset="0"/>
                <a:ea typeface="Arial" charset="0"/>
                <a:cs typeface="Arial" charset="0"/>
              </a:rPr>
              <a:t>El MEN debe garantizar el goce efectivo de la educación a toda la población</a:t>
            </a:r>
          </a:p>
          <a:p>
            <a:pPr fontAlgn="base"/>
            <a:endParaRPr lang="es-CO" sz="1400" dirty="0">
              <a:solidFill>
                <a:srgbClr val="6E91C8"/>
              </a:solidFill>
              <a:latin typeface="Arial" charset="0"/>
              <a:ea typeface="Arial" charset="0"/>
              <a:cs typeface="Arial" charset="0"/>
            </a:endParaRPr>
          </a:p>
          <a:p>
            <a:pPr fontAlgn="base"/>
            <a:r>
              <a:rPr lang="es-CO" sz="1400" dirty="0">
                <a:solidFill>
                  <a:srgbClr val="6E91C8"/>
                </a:solidFill>
                <a:latin typeface="Arial" charset="0"/>
                <a:ea typeface="Arial" charset="0"/>
                <a:cs typeface="Arial" charset="0"/>
              </a:rPr>
              <a:t>Los PEGR y los planes municipales deben estar articulados </a:t>
            </a:r>
          </a:p>
          <a:p>
            <a:pPr fontAlgn="base"/>
            <a:endParaRPr lang="es-CO" sz="1400" dirty="0">
              <a:solidFill>
                <a:srgbClr val="6E91C8"/>
              </a:solidFill>
              <a:latin typeface="Arial" charset="0"/>
              <a:ea typeface="Arial" charset="0"/>
              <a:cs typeface="Arial" charset="0"/>
            </a:endParaRPr>
          </a:p>
          <a:p>
            <a:pPr fontAlgn="base"/>
            <a:endParaRPr lang="es-ES" sz="1400" dirty="0">
              <a:solidFill>
                <a:srgbClr val="6E91C8"/>
              </a:solidFill>
              <a:latin typeface="Arial" charset="0"/>
              <a:ea typeface="Arial" charset="0"/>
              <a:cs typeface="Arial" charset="0"/>
            </a:endParaRPr>
          </a:p>
          <a:p>
            <a:pPr fontAlgn="base"/>
            <a:r>
              <a:rPr lang="es-ES" sz="1400" dirty="0">
                <a:solidFill>
                  <a:srgbClr val="6E91C8"/>
                </a:solidFill>
                <a:latin typeface="Arial" charset="0"/>
                <a:ea typeface="Arial" charset="0"/>
                <a:cs typeface="Arial" charset="0"/>
              </a:rPr>
              <a:t>Monitorear el componente de educación en emergencias del Plan Sectorial.</a:t>
            </a:r>
          </a:p>
          <a:p>
            <a:pPr fontAlgn="base"/>
            <a:endParaRPr lang="es-ES" sz="1400" dirty="0">
              <a:solidFill>
                <a:srgbClr val="6E91C8"/>
              </a:solidFill>
              <a:latin typeface="Arial" charset="0"/>
              <a:ea typeface="Arial" charset="0"/>
              <a:cs typeface="Arial" charset="0"/>
            </a:endParaRPr>
          </a:p>
          <a:p>
            <a:pPr fontAlgn="base"/>
            <a:endParaRPr lang="es-ES" sz="1400" dirty="0">
              <a:solidFill>
                <a:srgbClr val="6E91C8"/>
              </a:solidFill>
              <a:latin typeface="Arial" charset="0"/>
              <a:ea typeface="Arial" charset="0"/>
              <a:cs typeface="Arial" charset="0"/>
            </a:endParaRPr>
          </a:p>
          <a:p>
            <a:pPr fontAlgn="base"/>
            <a:r>
              <a:rPr lang="es-ES" sz="1400" dirty="0">
                <a:solidFill>
                  <a:srgbClr val="6E91C8"/>
                </a:solidFill>
                <a:latin typeface="Arial" charset="0"/>
                <a:ea typeface="Arial" charset="0"/>
                <a:cs typeface="Arial" charset="0"/>
              </a:rPr>
              <a:t>Planes de acción en situaciones de emergencia por desastre natural o por el conflicto armado. Sistema de Alertas tempranas.</a:t>
            </a:r>
          </a:p>
          <a:p>
            <a:pPr fontAlgn="base"/>
            <a:endParaRPr lang="es-ES" sz="1400" dirty="0">
              <a:solidFill>
                <a:srgbClr val="6E91C8"/>
              </a:solidFill>
              <a:latin typeface="Arial" charset="0"/>
              <a:ea typeface="Arial" charset="0"/>
              <a:cs typeface="Arial" charset="0"/>
            </a:endParaRPr>
          </a:p>
          <a:p>
            <a:pPr fontAlgn="base"/>
            <a:r>
              <a:rPr lang="es-ES" sz="1400" dirty="0">
                <a:solidFill>
                  <a:srgbClr val="6E91C8"/>
                </a:solidFill>
                <a:latin typeface="Arial" charset="0"/>
                <a:ea typeface="Arial" charset="0"/>
                <a:cs typeface="Arial" charset="0"/>
              </a:rPr>
              <a:t>Además se hacen indicaciones sobre las obligaciones de tratamiento hacia los menores por actores del conflicto</a:t>
            </a:r>
          </a:p>
        </p:txBody>
      </p: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5BC47207-7953-41E1-B1CD-8FBFAB57F299}"/>
              </a:ext>
            </a:extLst>
          </p:cNvPr>
          <p:cNvCxnSpPr/>
          <p:nvPr/>
        </p:nvCxnSpPr>
        <p:spPr>
          <a:xfrm>
            <a:off x="1392795" y="2775681"/>
            <a:ext cx="976206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id="{7B42CBC6-515F-4A8B-938B-B8B733A02EB4}"/>
              </a:ext>
            </a:extLst>
          </p:cNvPr>
          <p:cNvCxnSpPr/>
          <p:nvPr/>
        </p:nvCxnSpPr>
        <p:spPr>
          <a:xfrm>
            <a:off x="1392795" y="3622964"/>
            <a:ext cx="976206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cto 10">
            <a:extLst>
              <a:ext uri="{FF2B5EF4-FFF2-40B4-BE49-F238E27FC236}">
                <a16:creationId xmlns:a16="http://schemas.microsoft.com/office/drawing/2014/main" id="{1DC016D4-0177-46A4-8B16-4BB5B38C2A29}"/>
              </a:ext>
            </a:extLst>
          </p:cNvPr>
          <p:cNvCxnSpPr/>
          <p:nvPr/>
        </p:nvCxnSpPr>
        <p:spPr>
          <a:xfrm>
            <a:off x="1392795" y="4503496"/>
            <a:ext cx="976206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cto 17">
            <a:extLst>
              <a:ext uri="{FF2B5EF4-FFF2-40B4-BE49-F238E27FC236}">
                <a16:creationId xmlns:a16="http://schemas.microsoft.com/office/drawing/2014/main" id="{1DC016D4-0177-46A4-8B16-4BB5B38C2A29}"/>
              </a:ext>
            </a:extLst>
          </p:cNvPr>
          <p:cNvCxnSpPr/>
          <p:nvPr/>
        </p:nvCxnSpPr>
        <p:spPr>
          <a:xfrm>
            <a:off x="1392795" y="5356936"/>
            <a:ext cx="976206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recto 18">
            <a:extLst>
              <a:ext uri="{FF2B5EF4-FFF2-40B4-BE49-F238E27FC236}">
                <a16:creationId xmlns:a16="http://schemas.microsoft.com/office/drawing/2014/main" id="{1DC016D4-0177-46A4-8B16-4BB5B38C2A29}"/>
              </a:ext>
            </a:extLst>
          </p:cNvPr>
          <p:cNvCxnSpPr/>
          <p:nvPr/>
        </p:nvCxnSpPr>
        <p:spPr>
          <a:xfrm>
            <a:off x="1392795" y="6271336"/>
            <a:ext cx="976206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ángulo 20">
            <a:extLst>
              <a:ext uri="{FF2B5EF4-FFF2-40B4-BE49-F238E27FC236}">
                <a16:creationId xmlns:a16="http://schemas.microsoft.com/office/drawing/2014/main" id="{9C6E5F6D-E708-2541-A0C8-768542CA1B2A}"/>
              </a:ext>
            </a:extLst>
          </p:cNvPr>
          <p:cNvSpPr/>
          <p:nvPr/>
        </p:nvSpPr>
        <p:spPr>
          <a:xfrm>
            <a:off x="939800" y="618992"/>
            <a:ext cx="127565" cy="1042168"/>
          </a:xfrm>
          <a:prstGeom prst="rect">
            <a:avLst/>
          </a:prstGeom>
          <a:solidFill>
            <a:srgbClr val="E438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>
              <a:latin typeface="Arial" panose="020B0604020202020204" pitchFamily="34" charset="0"/>
            </a:endParaRPr>
          </a:p>
        </p:txBody>
      </p:sp>
      <p:sp>
        <p:nvSpPr>
          <p:cNvPr id="23" name="Rectángulo 22"/>
          <p:cNvSpPr/>
          <p:nvPr/>
        </p:nvSpPr>
        <p:spPr>
          <a:xfrm>
            <a:off x="1034807" y="2407920"/>
            <a:ext cx="137160" cy="137160"/>
          </a:xfrm>
          <a:prstGeom prst="rect">
            <a:avLst/>
          </a:prstGeom>
          <a:solidFill>
            <a:srgbClr val="6E91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4" name="Rectángulo 23"/>
          <p:cNvSpPr/>
          <p:nvPr/>
        </p:nvSpPr>
        <p:spPr>
          <a:xfrm>
            <a:off x="1034807" y="3002280"/>
            <a:ext cx="137160" cy="137160"/>
          </a:xfrm>
          <a:prstGeom prst="rect">
            <a:avLst/>
          </a:prstGeom>
          <a:solidFill>
            <a:srgbClr val="6E91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5" name="Rectángulo 24"/>
          <p:cNvSpPr/>
          <p:nvPr/>
        </p:nvSpPr>
        <p:spPr>
          <a:xfrm>
            <a:off x="1034807" y="3860232"/>
            <a:ext cx="137160" cy="137160"/>
          </a:xfrm>
          <a:prstGeom prst="rect">
            <a:avLst/>
          </a:prstGeom>
          <a:solidFill>
            <a:srgbClr val="6E91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6" name="Rectángulo 25"/>
          <p:cNvSpPr/>
          <p:nvPr/>
        </p:nvSpPr>
        <p:spPr>
          <a:xfrm>
            <a:off x="1034807" y="4709160"/>
            <a:ext cx="137160" cy="137160"/>
          </a:xfrm>
          <a:prstGeom prst="rect">
            <a:avLst/>
          </a:prstGeom>
          <a:solidFill>
            <a:srgbClr val="6E91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7" name="Rectángulo 26"/>
          <p:cNvSpPr/>
          <p:nvPr/>
        </p:nvSpPr>
        <p:spPr>
          <a:xfrm>
            <a:off x="1034807" y="5715000"/>
            <a:ext cx="137160" cy="137160"/>
          </a:xfrm>
          <a:prstGeom prst="rect">
            <a:avLst/>
          </a:prstGeom>
          <a:solidFill>
            <a:srgbClr val="6E91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40" name="Triángulo 3"/>
          <p:cNvSpPr/>
          <p:nvPr/>
        </p:nvSpPr>
        <p:spPr>
          <a:xfrm>
            <a:off x="8828339" y="4383542"/>
            <a:ext cx="3438993" cy="2515426"/>
          </a:xfrm>
          <a:custGeom>
            <a:avLst/>
            <a:gdLst>
              <a:gd name="connsiteX0" fmla="*/ 0 w 5080000"/>
              <a:gd name="connsiteY0" fmla="*/ 6101644 h 6101644"/>
              <a:gd name="connsiteX1" fmla="*/ 2540000 w 5080000"/>
              <a:gd name="connsiteY1" fmla="*/ 0 h 6101644"/>
              <a:gd name="connsiteX2" fmla="*/ 5080000 w 5080000"/>
              <a:gd name="connsiteY2" fmla="*/ 6101644 h 6101644"/>
              <a:gd name="connsiteX3" fmla="*/ 0 w 5080000"/>
              <a:gd name="connsiteY3" fmla="*/ 6101644 h 6101644"/>
              <a:gd name="connsiteX0" fmla="*/ 0 w 5091289"/>
              <a:gd name="connsiteY0" fmla="*/ 5537200 h 5537200"/>
              <a:gd name="connsiteX1" fmla="*/ 5091289 w 5091289"/>
              <a:gd name="connsiteY1" fmla="*/ 0 h 5537200"/>
              <a:gd name="connsiteX2" fmla="*/ 5080000 w 5091289"/>
              <a:gd name="connsiteY2" fmla="*/ 5537200 h 5537200"/>
              <a:gd name="connsiteX3" fmla="*/ 0 w 5091289"/>
              <a:gd name="connsiteY3" fmla="*/ 5537200 h 5537200"/>
              <a:gd name="connsiteX0" fmla="*/ 0 w 9572978"/>
              <a:gd name="connsiteY0" fmla="*/ 5548489 h 5548489"/>
              <a:gd name="connsiteX1" fmla="*/ 9572978 w 9572978"/>
              <a:gd name="connsiteY1" fmla="*/ 0 h 5548489"/>
              <a:gd name="connsiteX2" fmla="*/ 9561689 w 9572978"/>
              <a:gd name="connsiteY2" fmla="*/ 5537200 h 5548489"/>
              <a:gd name="connsiteX3" fmla="*/ 0 w 9572978"/>
              <a:gd name="connsiteY3" fmla="*/ 5548489 h 5548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72978" h="5548489">
                <a:moveTo>
                  <a:pt x="0" y="5548489"/>
                </a:moveTo>
                <a:lnTo>
                  <a:pt x="9572978" y="0"/>
                </a:lnTo>
                <a:lnTo>
                  <a:pt x="9561689" y="5537200"/>
                </a:lnTo>
                <a:lnTo>
                  <a:pt x="0" y="5548489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  <a:alpha val="2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1397895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9C6E5F6D-E708-2541-A0C8-768542CA1B2A}"/>
              </a:ext>
            </a:extLst>
          </p:cNvPr>
          <p:cNvSpPr/>
          <p:nvPr/>
        </p:nvSpPr>
        <p:spPr>
          <a:xfrm>
            <a:off x="853440" y="4180898"/>
            <a:ext cx="263877" cy="265447"/>
          </a:xfrm>
          <a:prstGeom prst="rect">
            <a:avLst/>
          </a:prstGeom>
          <a:solidFill>
            <a:srgbClr val="E438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>
              <a:latin typeface="Arial" panose="020B0604020202020204" pitchFamily="34" charset="0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6958C52-E57E-4BBA-BAB9-F7B71E6146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5860" y="355098"/>
            <a:ext cx="5730240" cy="1158875"/>
          </a:xfrm>
        </p:spPr>
        <p:txBody>
          <a:bodyPr anchor="t">
            <a:noAutofit/>
          </a:bodyPr>
          <a:lstStyle/>
          <a:p>
            <a:r>
              <a:rPr lang="es-CO" sz="3600" b="1" dirty="0">
                <a:solidFill>
                  <a:srgbClr val="3F65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 estamos haciendo para reducir daños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8D78C09-A3A9-43B4-8DDB-C18DD0B725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5764" y="1763487"/>
            <a:ext cx="5262493" cy="4499290"/>
          </a:xfrm>
        </p:spPr>
        <p:txBody>
          <a:bodyPr>
            <a:normAutofit/>
          </a:bodyPr>
          <a:lstStyle/>
          <a:p>
            <a:pPr lvl="0" algn="just"/>
            <a:r>
              <a:rPr lang="es-CO" sz="1600" dirty="0"/>
              <a:t>Diagnóstico en la implementación de los PEGR, adelantado por la dirección de permanencia.</a:t>
            </a:r>
          </a:p>
          <a:p>
            <a:pPr lvl="0" algn="just"/>
            <a:r>
              <a:rPr lang="es-CO" sz="1600" dirty="0"/>
              <a:t>Análisis diagnóstico del estado de la información de infraestructura instalada en el territorio nacional. </a:t>
            </a:r>
          </a:p>
          <a:p>
            <a:pPr lvl="0" algn="just"/>
            <a:r>
              <a:rPr lang="es-CO" sz="1600" dirty="0"/>
              <a:t>Consolidación de bases de información para el análisis estratégico con herramientas de Big Data y sistemas de información Geográficos.</a:t>
            </a:r>
          </a:p>
          <a:p>
            <a:pPr lvl="0" algn="just"/>
            <a:r>
              <a:rPr lang="es-CO" sz="1600" dirty="0"/>
              <a:t>Integración de información estadística y/o estratégica de otras entidades del gobierno nacional (UNGRD).</a:t>
            </a:r>
          </a:p>
          <a:p>
            <a:pPr lvl="0" algn="just"/>
            <a:r>
              <a:rPr lang="es-CO" sz="1600" dirty="0"/>
              <a:t>Construcción conjunta de documentos para orientar las gestiones de las ETC.</a:t>
            </a:r>
          </a:p>
          <a:p>
            <a:pPr lvl="0" algn="just"/>
            <a:r>
              <a:rPr lang="es-CO" sz="1600" dirty="0"/>
              <a:t>Se esta estructurando un equipo multidisciplinario que lidere las estrategias y lineamientos del MEN en Riesgos.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9C6E5F6D-E708-2541-A0C8-768542CA1B2A}"/>
              </a:ext>
            </a:extLst>
          </p:cNvPr>
          <p:cNvSpPr/>
          <p:nvPr/>
        </p:nvSpPr>
        <p:spPr>
          <a:xfrm>
            <a:off x="838200" y="471805"/>
            <a:ext cx="127565" cy="1042168"/>
          </a:xfrm>
          <a:prstGeom prst="rect">
            <a:avLst/>
          </a:prstGeom>
          <a:solidFill>
            <a:srgbClr val="E438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>
              <a:latin typeface="Arial" panose="020B0604020202020204" pitchFamily="34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94" r="23225"/>
          <a:stretch/>
        </p:blipFill>
        <p:spPr>
          <a:xfrm>
            <a:off x="7269480" y="0"/>
            <a:ext cx="4922520" cy="6875313"/>
          </a:xfrm>
          <a:prstGeom prst="rect">
            <a:avLst/>
          </a:prstGeom>
        </p:spPr>
      </p:pic>
      <p:cxnSp>
        <p:nvCxnSpPr>
          <p:cNvPr id="8" name="Conector recto 7"/>
          <p:cNvCxnSpPr/>
          <p:nvPr/>
        </p:nvCxnSpPr>
        <p:spPr>
          <a:xfrm>
            <a:off x="7117080" y="-121920"/>
            <a:ext cx="0" cy="7162800"/>
          </a:xfrm>
          <a:prstGeom prst="line">
            <a:avLst/>
          </a:prstGeom>
          <a:ln>
            <a:solidFill>
              <a:srgbClr val="FF339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Imagen 10" descr="Imagen que contiene gráficos vectoriales&#10;&#10;Descripción generada automáticamente">
            <a:extLst>
              <a:ext uri="{FF2B5EF4-FFF2-40B4-BE49-F238E27FC236}">
                <a16:creationId xmlns:a16="http://schemas.microsoft.com/office/drawing/2014/main" id="{A5D5D7D3-863F-A445-A27A-E68D5B52A42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0581" y="5634285"/>
            <a:ext cx="868617" cy="868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85287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11">
            <a:extLst>
              <a:ext uri="{FF2B5EF4-FFF2-40B4-BE49-F238E27FC236}">
                <a16:creationId xmlns:a16="http://schemas.microsoft.com/office/drawing/2014/main" id="{D73C5D13-CD8B-4342-8669-4C2E71268DF6}"/>
              </a:ext>
            </a:extLst>
          </p:cNvPr>
          <p:cNvSpPr/>
          <p:nvPr/>
        </p:nvSpPr>
        <p:spPr>
          <a:xfrm>
            <a:off x="6202680" y="0"/>
            <a:ext cx="5989320" cy="6890956"/>
          </a:xfrm>
          <a:prstGeom prst="rect">
            <a:avLst/>
          </a:prstGeom>
          <a:solidFill>
            <a:srgbClr val="3F65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13C77D33-6A0C-294D-A175-282F903C5E5B}"/>
              </a:ext>
            </a:extLst>
          </p:cNvPr>
          <p:cNvSpPr/>
          <p:nvPr/>
        </p:nvSpPr>
        <p:spPr>
          <a:xfrm>
            <a:off x="0" y="0"/>
            <a:ext cx="6202680" cy="6858000"/>
          </a:xfrm>
          <a:prstGeom prst="rect">
            <a:avLst/>
          </a:prstGeom>
          <a:solidFill>
            <a:srgbClr val="E3EC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5E90E59F-664F-B247-BABD-CC1CDF8ED20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14330" y="-2016205"/>
            <a:ext cx="2441852" cy="464507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F34CD10D-905D-3947-A650-33A2203D5DC4}"/>
              </a:ext>
            </a:extLst>
          </p:cNvPr>
          <p:cNvSpPr txBox="1"/>
          <p:nvPr/>
        </p:nvSpPr>
        <p:spPr>
          <a:xfrm>
            <a:off x="1466169" y="2705183"/>
            <a:ext cx="4159768" cy="42965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ctr">
              <a:lnSpc>
                <a:spcPct val="90000"/>
              </a:lnSpc>
              <a:spcBef>
                <a:spcPts val="1000"/>
              </a:spcBef>
            </a:pPr>
            <a:r>
              <a:rPr lang="es-ES" sz="2000" b="1" dirty="0">
                <a:solidFill>
                  <a:srgbClr val="6E91C8"/>
                </a:solidFill>
                <a:latin typeface="Arial" charset="0"/>
                <a:ea typeface="Arial" charset="0"/>
                <a:cs typeface="Arial" charset="0"/>
              </a:rPr>
              <a:t>Manual para la Educación en Gestión del Riesgo</a:t>
            </a:r>
            <a:r>
              <a:rPr lang="es-ES" sz="1600" dirty="0">
                <a:solidFill>
                  <a:srgbClr val="6E91C8"/>
                </a:solidFill>
                <a:latin typeface="Arial" charset="0"/>
                <a:ea typeface="Arial" charset="0"/>
                <a:cs typeface="Arial" charset="0"/>
              </a:rPr>
              <a:t> </a:t>
            </a:r>
          </a:p>
          <a:p>
            <a:pPr marL="228600" lvl="1" indent="-228600" font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es-ES" sz="1600" dirty="0">
              <a:solidFill>
                <a:srgbClr val="6E91C8"/>
              </a:solidFill>
              <a:latin typeface="Arial" charset="0"/>
              <a:ea typeface="Arial" charset="0"/>
              <a:cs typeface="Arial" charset="0"/>
            </a:endParaRPr>
          </a:p>
          <a:p>
            <a:pPr marL="228600" lvl="1" indent="-228600" font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s-ES" sz="1600" b="1" dirty="0">
                <a:solidFill>
                  <a:srgbClr val="6E91C8"/>
                </a:solidFill>
                <a:latin typeface="Arial" charset="0"/>
                <a:ea typeface="Arial" charset="0"/>
                <a:cs typeface="Arial" charset="0"/>
              </a:rPr>
              <a:t>Módulo 1 - </a:t>
            </a:r>
            <a:r>
              <a:rPr lang="es-ES" sz="1600" dirty="0">
                <a:solidFill>
                  <a:srgbClr val="6E91C8"/>
                </a:solidFill>
                <a:latin typeface="Arial" charset="0"/>
                <a:ea typeface="Arial" charset="0"/>
                <a:cs typeface="Arial" charset="0"/>
              </a:rPr>
              <a:t>Dirigido a Secretarios de Educación, Gobernadores y Alcaldes</a:t>
            </a:r>
          </a:p>
          <a:p>
            <a:pPr marL="228600" lvl="1" indent="-228600" font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s-ES" sz="1600" b="1" dirty="0">
                <a:solidFill>
                  <a:srgbClr val="6E91C8"/>
                </a:solidFill>
                <a:latin typeface="Arial" charset="0"/>
                <a:ea typeface="Arial" charset="0"/>
                <a:cs typeface="Arial" charset="0"/>
              </a:rPr>
              <a:t>Módulo 2 - </a:t>
            </a:r>
            <a:r>
              <a:rPr lang="es-ES" sz="1600" dirty="0">
                <a:solidFill>
                  <a:srgbClr val="6E91C8"/>
                </a:solidFill>
                <a:latin typeface="Arial" charset="0"/>
                <a:ea typeface="Arial" charset="0"/>
                <a:cs typeface="Arial" charset="0"/>
              </a:rPr>
              <a:t>Dirigido a la comunidad educativa</a:t>
            </a:r>
          </a:p>
          <a:p>
            <a:pPr marL="228600" lvl="1" indent="-228600" font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s-ES" sz="1600" b="1" dirty="0">
                <a:solidFill>
                  <a:srgbClr val="6E91C8"/>
                </a:solidFill>
                <a:latin typeface="Arial" charset="0"/>
                <a:ea typeface="Arial" charset="0"/>
                <a:cs typeface="Arial" charset="0"/>
              </a:rPr>
              <a:t>Módulo 3 - </a:t>
            </a:r>
            <a:r>
              <a:rPr lang="es-ES" sz="1600" dirty="0">
                <a:solidFill>
                  <a:srgbClr val="6E91C8"/>
                </a:solidFill>
                <a:latin typeface="Arial" charset="0"/>
                <a:ea typeface="Arial" charset="0"/>
                <a:cs typeface="Arial" charset="0"/>
              </a:rPr>
              <a:t>Herramientas de Aplicación y Talleres </a:t>
            </a:r>
          </a:p>
          <a:p>
            <a:pPr marL="0" lvl="1" fontAlgn="ctr">
              <a:lnSpc>
                <a:spcPct val="90000"/>
              </a:lnSpc>
              <a:spcBef>
                <a:spcPts val="1000"/>
              </a:spcBef>
            </a:pPr>
            <a:endParaRPr lang="es-ES" sz="1600" b="1" dirty="0">
              <a:solidFill>
                <a:srgbClr val="6E91C8"/>
              </a:solidFill>
              <a:latin typeface="Arial" charset="0"/>
              <a:ea typeface="Arial" charset="0"/>
              <a:cs typeface="Arial" charset="0"/>
            </a:endParaRPr>
          </a:p>
          <a:p>
            <a:pPr marL="0" lvl="1" fontAlgn="ctr">
              <a:lnSpc>
                <a:spcPct val="90000"/>
              </a:lnSpc>
              <a:spcBef>
                <a:spcPts val="1000"/>
              </a:spcBef>
            </a:pPr>
            <a:r>
              <a:rPr lang="es-ES" sz="2000" b="1" dirty="0">
                <a:solidFill>
                  <a:srgbClr val="6E91C8"/>
                </a:solidFill>
                <a:latin typeface="Arial" charset="0"/>
                <a:ea typeface="Arial" charset="0"/>
                <a:cs typeface="Arial" charset="0"/>
              </a:rPr>
              <a:t>Guía para la elaboración del plan de Gestión del Riesgo.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endParaRPr lang="es-ES" dirty="0">
              <a:solidFill>
                <a:schemeClr val="accent5">
                  <a:lumMod val="60000"/>
                  <a:lumOff val="40000"/>
                </a:schemeClr>
              </a:solidFill>
              <a:latin typeface="Arial Rounded MT Bold" panose="020F0704030504030204" pitchFamily="34" charset="0"/>
            </a:endParaRPr>
          </a:p>
          <a:p>
            <a:pPr marL="285750" indent="-285750" fontAlgn="base">
              <a:buFont typeface="Arial" panose="020B0604020202020204" pitchFamily="34" charset="0"/>
              <a:buChar char="•"/>
            </a:pPr>
            <a:endParaRPr lang="es-ES" dirty="0">
              <a:solidFill>
                <a:schemeClr val="accent5">
                  <a:lumMod val="60000"/>
                  <a:lumOff val="40000"/>
                </a:schemeClr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C067A466-13F4-49F7-8E20-CB8F1A5AB38E}"/>
              </a:ext>
            </a:extLst>
          </p:cNvPr>
          <p:cNvSpPr/>
          <p:nvPr/>
        </p:nvSpPr>
        <p:spPr>
          <a:xfrm>
            <a:off x="6637576" y="2734076"/>
            <a:ext cx="4628212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6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Elaborado por UNICEF y el Ministerio de Educación Nacional de Colombia - MEN</a:t>
            </a:r>
          </a:p>
          <a:p>
            <a:endParaRPr lang="es-ES" sz="1600" b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pPr lvl="1"/>
            <a:r>
              <a:rPr lang="es-ES" sz="16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Primera Edición 2011 requiere actualización y ajuste de acuerdo a algunos aspectos identificados por UNGRD.</a:t>
            </a:r>
          </a:p>
          <a:p>
            <a:pPr marL="285750" indent="-285750" fontAlgn="base">
              <a:buFontTx/>
              <a:buChar char="-"/>
            </a:pPr>
            <a:endParaRPr lang="es-ES" dirty="0">
              <a:solidFill>
                <a:schemeClr val="bg1"/>
              </a:solidFill>
              <a:latin typeface="Arial Rounded MT Bold" panose="020F0704030504030204" pitchFamily="34" charset="0"/>
              <a:cs typeface="Aharoni" panose="02010803020104030203" pitchFamily="2" charset="-79"/>
            </a:endParaRPr>
          </a:p>
          <a:p>
            <a:pPr marL="285750" indent="-285750" fontAlgn="base">
              <a:buFontTx/>
              <a:buChar char="-"/>
            </a:pPr>
            <a:endParaRPr lang="es-ES" dirty="0">
              <a:solidFill>
                <a:schemeClr val="bg1"/>
              </a:solidFill>
              <a:latin typeface="Arial Rounded MT Bold" panose="020F0704030504030204" pitchFamily="34" charset="0"/>
              <a:cs typeface="Aharoni" panose="02010803020104030203" pitchFamily="2" charset="-79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6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Ministerio de Educación Nacional de Colombia – MEN. Es la misma Directiva 20101240059801 de 2010.</a:t>
            </a:r>
          </a:p>
        </p:txBody>
      </p:sp>
      <p:sp>
        <p:nvSpPr>
          <p:cNvPr id="5" name="Título 4">
            <a:extLst>
              <a:ext uri="{FF2B5EF4-FFF2-40B4-BE49-F238E27FC236}">
                <a16:creationId xmlns:a16="http://schemas.microsoft.com/office/drawing/2014/main" id="{3CA273D5-273A-4727-9236-C6FE251763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4330" y="619569"/>
            <a:ext cx="4212532" cy="1325563"/>
          </a:xfrm>
        </p:spPr>
        <p:txBody>
          <a:bodyPr>
            <a:normAutofit fontScale="90000"/>
          </a:bodyPr>
          <a:lstStyle/>
          <a:p>
            <a:r>
              <a:rPr lang="es-CO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CO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CO" sz="4400" b="1" dirty="0">
                <a:solidFill>
                  <a:srgbClr val="3F65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Herramientas </a:t>
            </a:r>
            <a:r>
              <a:rPr lang="es-CO" sz="4400" b="1">
                <a:solidFill>
                  <a:srgbClr val="3F65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instrumentos</a:t>
            </a:r>
            <a:r>
              <a:rPr lang="es-CO" sz="4400" b="1" dirty="0">
                <a:solidFill>
                  <a:srgbClr val="3F65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CO" sz="4400" b="1" dirty="0">
                <a:solidFill>
                  <a:srgbClr val="3F65A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CO" sz="4400" b="1" dirty="0">
                <a:solidFill>
                  <a:srgbClr val="3F65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Implementadas</a:t>
            </a:r>
            <a:r>
              <a:rPr lang="es-CO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CO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s-CO" dirty="0">
              <a:solidFill>
                <a:srgbClr val="0070C0"/>
              </a:solidFill>
            </a:endParaRP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9C6E5F6D-E708-2541-A0C8-768542CA1B2A}"/>
              </a:ext>
            </a:extLst>
          </p:cNvPr>
          <p:cNvSpPr/>
          <p:nvPr/>
        </p:nvSpPr>
        <p:spPr>
          <a:xfrm>
            <a:off x="838200" y="471805"/>
            <a:ext cx="137160" cy="1584008"/>
          </a:xfrm>
          <a:prstGeom prst="rect">
            <a:avLst/>
          </a:prstGeom>
          <a:solidFill>
            <a:srgbClr val="E438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>
              <a:latin typeface="Arial" panose="020B0604020202020204" pitchFamily="34" charset="0"/>
            </a:endParaRP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EA1A8C2E-C490-4B4C-84C7-68DE434A0B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2917" y="2705183"/>
            <a:ext cx="667339" cy="667339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16DC30AF-2D2B-D04E-9118-9540F70FE45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8430" y="5678566"/>
            <a:ext cx="767739" cy="759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86938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lipse 8"/>
          <p:cNvSpPr/>
          <p:nvPr/>
        </p:nvSpPr>
        <p:spPr>
          <a:xfrm>
            <a:off x="9454289" y="5466174"/>
            <a:ext cx="1321371" cy="1321371"/>
          </a:xfrm>
          <a:prstGeom prst="ellipse">
            <a:avLst/>
          </a:prstGeom>
          <a:solidFill>
            <a:srgbClr val="428D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6" name="Rectángulo 25">
            <a:extLst>
              <a:ext uri="{FF2B5EF4-FFF2-40B4-BE49-F238E27FC236}">
                <a16:creationId xmlns:a16="http://schemas.microsoft.com/office/drawing/2014/main" id="{13C77D33-6A0C-294D-A175-282F903C5E5B}"/>
              </a:ext>
            </a:extLst>
          </p:cNvPr>
          <p:cNvSpPr/>
          <p:nvPr/>
        </p:nvSpPr>
        <p:spPr>
          <a:xfrm>
            <a:off x="0" y="0"/>
            <a:ext cx="3746194" cy="6858000"/>
          </a:xfrm>
          <a:prstGeom prst="rect">
            <a:avLst/>
          </a:prstGeom>
          <a:solidFill>
            <a:srgbClr val="E3EC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2" name="Rectángulo 1"/>
          <p:cNvSpPr/>
          <p:nvPr/>
        </p:nvSpPr>
        <p:spPr>
          <a:xfrm>
            <a:off x="4368332" y="2264070"/>
            <a:ext cx="6407315" cy="889382"/>
          </a:xfrm>
          <a:prstGeom prst="rect">
            <a:avLst/>
          </a:prstGeom>
          <a:solidFill>
            <a:srgbClr val="3F65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7" name="Rectángulo 16"/>
          <p:cNvSpPr/>
          <p:nvPr/>
        </p:nvSpPr>
        <p:spPr>
          <a:xfrm>
            <a:off x="4368333" y="3526377"/>
            <a:ext cx="6407314" cy="889382"/>
          </a:xfrm>
          <a:prstGeom prst="rect">
            <a:avLst/>
          </a:prstGeom>
          <a:solidFill>
            <a:srgbClr val="3F65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8" name="Rectángulo 17"/>
          <p:cNvSpPr/>
          <p:nvPr/>
        </p:nvSpPr>
        <p:spPr>
          <a:xfrm>
            <a:off x="4368333" y="4734442"/>
            <a:ext cx="6407314" cy="889382"/>
          </a:xfrm>
          <a:prstGeom prst="rect">
            <a:avLst/>
          </a:prstGeom>
          <a:solidFill>
            <a:srgbClr val="3F65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graphicFrame>
        <p:nvGraphicFramePr>
          <p:cNvPr id="11" name="Diagrama 10">
            <a:extLst>
              <a:ext uri="{FF2B5EF4-FFF2-40B4-BE49-F238E27FC236}">
                <a16:creationId xmlns:a16="http://schemas.microsoft.com/office/drawing/2014/main" id="{DAD6E641-CA10-404F-A5EB-DCFFF632791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94385309"/>
              </p:ext>
            </p:extLst>
          </p:nvPr>
        </p:nvGraphicFramePr>
        <p:xfrm>
          <a:off x="45332" y="1624840"/>
          <a:ext cx="4602091" cy="48503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6" name="Título 15">
            <a:extLst>
              <a:ext uri="{FF2B5EF4-FFF2-40B4-BE49-F238E27FC236}">
                <a16:creationId xmlns:a16="http://schemas.microsoft.com/office/drawing/2014/main" id="{AB0BFD48-360D-4F57-90B1-B29D6295FA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5633" y="320959"/>
            <a:ext cx="5151120" cy="1325563"/>
          </a:xfrm>
        </p:spPr>
        <p:txBody>
          <a:bodyPr anchor="t">
            <a:normAutofit/>
          </a:bodyPr>
          <a:lstStyle/>
          <a:p>
            <a:r>
              <a:rPr lang="es-ES" sz="4000" b="1" dirty="0">
                <a:solidFill>
                  <a:srgbClr val="3F65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Como estamos reduciendo riesgos</a:t>
            </a:r>
            <a:endParaRPr lang="es-CO" sz="4000" b="1" dirty="0">
              <a:solidFill>
                <a:srgbClr val="3F65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ángulo: esquinas redondeadas 19">
            <a:extLst>
              <a:ext uri="{FF2B5EF4-FFF2-40B4-BE49-F238E27FC236}">
                <a16:creationId xmlns:a16="http://schemas.microsoft.com/office/drawing/2014/main" id="{6205FB55-B379-4FE6-9E44-FF7EDA52EDD6}"/>
              </a:ext>
            </a:extLst>
          </p:cNvPr>
          <p:cNvSpPr/>
          <p:nvPr/>
        </p:nvSpPr>
        <p:spPr>
          <a:xfrm>
            <a:off x="4551363" y="2312431"/>
            <a:ext cx="5727828" cy="748654"/>
          </a:xfrm>
          <a:prstGeom prst="round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24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Revisión de avances en construcción de PEGR</a:t>
            </a:r>
            <a:endParaRPr lang="es-CO" sz="24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1" name="Rectángulo: esquinas redondeadas 20">
            <a:extLst>
              <a:ext uri="{FF2B5EF4-FFF2-40B4-BE49-F238E27FC236}">
                <a16:creationId xmlns:a16="http://schemas.microsoft.com/office/drawing/2014/main" id="{A478B58A-38B4-4157-83FB-7FF84ABB87E7}"/>
              </a:ext>
            </a:extLst>
          </p:cNvPr>
          <p:cNvSpPr/>
          <p:nvPr/>
        </p:nvSpPr>
        <p:spPr>
          <a:xfrm>
            <a:off x="4660953" y="3537799"/>
            <a:ext cx="5848040" cy="889972"/>
          </a:xfrm>
          <a:prstGeom prst="round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24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Normatividad para nuevas edificaciones</a:t>
            </a:r>
            <a:endParaRPr lang="es-CO" sz="24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2" name="Rectángulo: esquinas redondeadas 21">
            <a:extLst>
              <a:ext uri="{FF2B5EF4-FFF2-40B4-BE49-F238E27FC236}">
                <a16:creationId xmlns:a16="http://schemas.microsoft.com/office/drawing/2014/main" id="{7C24C900-D9D8-4D63-9A06-ADCE3530F787}"/>
              </a:ext>
            </a:extLst>
          </p:cNvPr>
          <p:cNvSpPr/>
          <p:nvPr/>
        </p:nvSpPr>
        <p:spPr>
          <a:xfrm>
            <a:off x="4596659" y="4734442"/>
            <a:ext cx="5912334" cy="889972"/>
          </a:xfrm>
          <a:prstGeom prst="round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24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Revisión de hoja de ruta  de acciones en situación de emergencias.</a:t>
            </a:r>
            <a:endParaRPr lang="es-CO" sz="24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5" name="Rectángulo 24">
            <a:extLst>
              <a:ext uri="{FF2B5EF4-FFF2-40B4-BE49-F238E27FC236}">
                <a16:creationId xmlns:a16="http://schemas.microsoft.com/office/drawing/2014/main" id="{9C6E5F6D-E708-2541-A0C8-768542CA1B2A}"/>
              </a:ext>
            </a:extLst>
          </p:cNvPr>
          <p:cNvSpPr/>
          <p:nvPr/>
        </p:nvSpPr>
        <p:spPr>
          <a:xfrm>
            <a:off x="838200" y="412687"/>
            <a:ext cx="127565" cy="1042168"/>
          </a:xfrm>
          <a:prstGeom prst="rect">
            <a:avLst/>
          </a:prstGeom>
          <a:solidFill>
            <a:srgbClr val="E438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>
              <a:latin typeface="Arial" panose="020B0604020202020204" pitchFamily="34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6096001" y="6003369"/>
            <a:ext cx="31232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dirty="0">
                <a:solidFill>
                  <a:schemeClr val="accent5">
                    <a:lumMod val="50000"/>
                  </a:schemeClr>
                </a:solidFill>
                <a:latin typeface="Arial Rounded MT Bold" panose="020F0704030504030204" pitchFamily="34" charset="0"/>
              </a:rPr>
              <a:t>Plan Escolar de Gestión del Riesgo (PEGR)</a:t>
            </a:r>
          </a:p>
        </p:txBody>
      </p:sp>
      <p:pic>
        <p:nvPicPr>
          <p:cNvPr id="27" name="Imagen 26">
            <a:extLst>
              <a:ext uri="{FF2B5EF4-FFF2-40B4-BE49-F238E27FC236}">
                <a16:creationId xmlns:a16="http://schemas.microsoft.com/office/drawing/2014/main" id="{9E182661-AD12-4344-9D7C-6A2E6E18DDB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01385" y="735952"/>
            <a:ext cx="1321371" cy="1307491"/>
          </a:xfrm>
          <a:prstGeom prst="rect">
            <a:avLst/>
          </a:prstGeom>
        </p:spPr>
      </p:pic>
      <p:sp>
        <p:nvSpPr>
          <p:cNvPr id="4" name="Elipse 3"/>
          <p:cNvSpPr/>
          <p:nvPr/>
        </p:nvSpPr>
        <p:spPr>
          <a:xfrm>
            <a:off x="4077138" y="2473235"/>
            <a:ext cx="426720" cy="426720"/>
          </a:xfrm>
          <a:prstGeom prst="ellipse">
            <a:avLst/>
          </a:prstGeom>
          <a:solidFill>
            <a:schemeClr val="bg1"/>
          </a:solidFill>
          <a:ln w="38100">
            <a:solidFill>
              <a:srgbClr val="E538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8" name="Elipse 27"/>
          <p:cNvSpPr/>
          <p:nvPr/>
        </p:nvSpPr>
        <p:spPr>
          <a:xfrm>
            <a:off x="4093149" y="3775974"/>
            <a:ext cx="426720" cy="426720"/>
          </a:xfrm>
          <a:prstGeom prst="ellipse">
            <a:avLst/>
          </a:prstGeom>
          <a:solidFill>
            <a:schemeClr val="bg1"/>
          </a:solidFill>
          <a:ln w="38100">
            <a:solidFill>
              <a:srgbClr val="E538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9" name="Elipse 28"/>
          <p:cNvSpPr/>
          <p:nvPr/>
        </p:nvSpPr>
        <p:spPr>
          <a:xfrm>
            <a:off x="4093149" y="5010700"/>
            <a:ext cx="426720" cy="426720"/>
          </a:xfrm>
          <a:prstGeom prst="ellipse">
            <a:avLst/>
          </a:prstGeom>
          <a:solidFill>
            <a:schemeClr val="bg1"/>
          </a:solidFill>
          <a:ln w="38100">
            <a:solidFill>
              <a:srgbClr val="E538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cxnSp>
        <p:nvCxnSpPr>
          <p:cNvPr id="6" name="Conector recto 5"/>
          <p:cNvCxnSpPr/>
          <p:nvPr/>
        </p:nvCxnSpPr>
        <p:spPr>
          <a:xfrm>
            <a:off x="12538297" y="2108600"/>
            <a:ext cx="0" cy="3760159"/>
          </a:xfrm>
          <a:prstGeom prst="line">
            <a:avLst/>
          </a:prstGeom>
          <a:ln>
            <a:solidFill>
              <a:srgbClr val="E53867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Imagen 29">
            <a:extLst>
              <a:ext uri="{FF2B5EF4-FFF2-40B4-BE49-F238E27FC236}">
                <a16:creationId xmlns:a16="http://schemas.microsoft.com/office/drawing/2014/main" id="{FABA8AF8-ED14-6D4D-B304-7874A2BA56D6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0093" y="1719889"/>
            <a:ext cx="1433933" cy="1280338"/>
          </a:xfrm>
          <a:prstGeom prst="rect">
            <a:avLst/>
          </a:prstGeom>
        </p:spPr>
      </p:pic>
      <p:sp>
        <p:nvSpPr>
          <p:cNvPr id="31" name="Elipse 30"/>
          <p:cNvSpPr/>
          <p:nvPr/>
        </p:nvSpPr>
        <p:spPr>
          <a:xfrm>
            <a:off x="4178428" y="2586655"/>
            <a:ext cx="227111" cy="227111"/>
          </a:xfrm>
          <a:prstGeom prst="ellipse">
            <a:avLst/>
          </a:prstGeom>
          <a:solidFill>
            <a:srgbClr val="6E91C8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32" name="Elipse 31"/>
          <p:cNvSpPr/>
          <p:nvPr/>
        </p:nvSpPr>
        <p:spPr>
          <a:xfrm>
            <a:off x="4199562" y="3869229"/>
            <a:ext cx="227111" cy="227111"/>
          </a:xfrm>
          <a:prstGeom prst="ellipse">
            <a:avLst/>
          </a:prstGeom>
          <a:solidFill>
            <a:srgbClr val="6E91C8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33" name="Elipse 32"/>
          <p:cNvSpPr/>
          <p:nvPr/>
        </p:nvSpPr>
        <p:spPr>
          <a:xfrm>
            <a:off x="4200124" y="5121498"/>
            <a:ext cx="227111" cy="227111"/>
          </a:xfrm>
          <a:prstGeom prst="ellipse">
            <a:avLst/>
          </a:prstGeom>
          <a:solidFill>
            <a:srgbClr val="6E91C8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8" name="Triángulo 7"/>
          <p:cNvSpPr/>
          <p:nvPr/>
        </p:nvSpPr>
        <p:spPr>
          <a:xfrm rot="19733749">
            <a:off x="12488342" y="3871974"/>
            <a:ext cx="204477" cy="176273"/>
          </a:xfrm>
          <a:prstGeom prst="triangle">
            <a:avLst/>
          </a:prstGeom>
          <a:solidFill>
            <a:srgbClr val="E538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pic>
        <p:nvPicPr>
          <p:cNvPr id="34" name="Imagen 3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2535" y="5718630"/>
            <a:ext cx="816458" cy="816458"/>
          </a:xfrm>
          <a:prstGeom prst="rect">
            <a:avLst/>
          </a:prstGeom>
        </p:spPr>
      </p:pic>
      <p:cxnSp>
        <p:nvCxnSpPr>
          <p:cNvPr id="12" name="Conector angular 11"/>
          <p:cNvCxnSpPr>
            <a:cxnSpLocks/>
            <a:stCxn id="27" idx="3"/>
            <a:endCxn id="9" idx="6"/>
          </p:cNvCxnSpPr>
          <p:nvPr/>
        </p:nvCxnSpPr>
        <p:spPr>
          <a:xfrm>
            <a:off x="10422756" y="1389698"/>
            <a:ext cx="352904" cy="4737162"/>
          </a:xfrm>
          <a:prstGeom prst="bentConnector3">
            <a:avLst>
              <a:gd name="adj1" fmla="val 368361"/>
            </a:avLst>
          </a:prstGeom>
          <a:ln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7032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riángulo 3"/>
          <p:cNvSpPr/>
          <p:nvPr/>
        </p:nvSpPr>
        <p:spPr>
          <a:xfrm>
            <a:off x="2630311" y="1320800"/>
            <a:ext cx="9572978" cy="5548489"/>
          </a:xfrm>
          <a:custGeom>
            <a:avLst/>
            <a:gdLst>
              <a:gd name="connsiteX0" fmla="*/ 0 w 5080000"/>
              <a:gd name="connsiteY0" fmla="*/ 6101644 h 6101644"/>
              <a:gd name="connsiteX1" fmla="*/ 2540000 w 5080000"/>
              <a:gd name="connsiteY1" fmla="*/ 0 h 6101644"/>
              <a:gd name="connsiteX2" fmla="*/ 5080000 w 5080000"/>
              <a:gd name="connsiteY2" fmla="*/ 6101644 h 6101644"/>
              <a:gd name="connsiteX3" fmla="*/ 0 w 5080000"/>
              <a:gd name="connsiteY3" fmla="*/ 6101644 h 6101644"/>
              <a:gd name="connsiteX0" fmla="*/ 0 w 5091289"/>
              <a:gd name="connsiteY0" fmla="*/ 5537200 h 5537200"/>
              <a:gd name="connsiteX1" fmla="*/ 5091289 w 5091289"/>
              <a:gd name="connsiteY1" fmla="*/ 0 h 5537200"/>
              <a:gd name="connsiteX2" fmla="*/ 5080000 w 5091289"/>
              <a:gd name="connsiteY2" fmla="*/ 5537200 h 5537200"/>
              <a:gd name="connsiteX3" fmla="*/ 0 w 5091289"/>
              <a:gd name="connsiteY3" fmla="*/ 5537200 h 5537200"/>
              <a:gd name="connsiteX0" fmla="*/ 0 w 9572978"/>
              <a:gd name="connsiteY0" fmla="*/ 5548489 h 5548489"/>
              <a:gd name="connsiteX1" fmla="*/ 9572978 w 9572978"/>
              <a:gd name="connsiteY1" fmla="*/ 0 h 5548489"/>
              <a:gd name="connsiteX2" fmla="*/ 9561689 w 9572978"/>
              <a:gd name="connsiteY2" fmla="*/ 5537200 h 5548489"/>
              <a:gd name="connsiteX3" fmla="*/ 0 w 9572978"/>
              <a:gd name="connsiteY3" fmla="*/ 5548489 h 5548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72978" h="5548489">
                <a:moveTo>
                  <a:pt x="0" y="5548489"/>
                </a:moveTo>
                <a:lnTo>
                  <a:pt x="9572978" y="0"/>
                </a:lnTo>
                <a:lnTo>
                  <a:pt x="9561689" y="5537200"/>
                </a:lnTo>
                <a:lnTo>
                  <a:pt x="0" y="5548489"/>
                </a:lnTo>
                <a:close/>
              </a:path>
            </a:pathLst>
          </a:custGeom>
          <a:solidFill>
            <a:srgbClr val="E3ECF8">
              <a:alpha val="2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D73C5D13-CD8B-4342-8669-4C2E71268DF6}"/>
              </a:ext>
            </a:extLst>
          </p:cNvPr>
          <p:cNvSpPr/>
          <p:nvPr/>
        </p:nvSpPr>
        <p:spPr>
          <a:xfrm>
            <a:off x="0" y="0"/>
            <a:ext cx="5757333" cy="6858000"/>
          </a:xfrm>
          <a:prstGeom prst="rect">
            <a:avLst/>
          </a:prstGeom>
          <a:solidFill>
            <a:srgbClr val="3F65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7" name="Marcador de contenido 3">
            <a:extLst>
              <a:ext uri="{FF2B5EF4-FFF2-40B4-BE49-F238E27FC236}">
                <a16:creationId xmlns:a16="http://schemas.microsoft.com/office/drawing/2014/main" id="{AD98EB3A-419F-403C-A3F5-2A3A867D998A}"/>
              </a:ext>
            </a:extLst>
          </p:cNvPr>
          <p:cNvSpPr txBox="1">
            <a:spLocks/>
          </p:cNvSpPr>
          <p:nvPr/>
        </p:nvSpPr>
        <p:spPr>
          <a:xfrm>
            <a:off x="529938" y="1778255"/>
            <a:ext cx="5161060" cy="333561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5">
                    <a:lumMod val="50000"/>
                  </a:schemeClr>
                </a:solidFill>
                <a:latin typeface="Arial Rounded MT Bold" panose="020F070403050403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5">
                    <a:lumMod val="50000"/>
                  </a:schemeClr>
                </a:solidFill>
                <a:latin typeface="Arial Rounded MT Bold" panose="020F0704030504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5">
                    <a:lumMod val="50000"/>
                  </a:schemeClr>
                </a:solidFill>
                <a:latin typeface="Arial Rounded MT Bold" panose="020F0704030504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5">
                    <a:lumMod val="50000"/>
                  </a:schemeClr>
                </a:solidFill>
                <a:latin typeface="Arial Rounded MT Bold" panose="020F0704030504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5">
                    <a:lumMod val="50000"/>
                  </a:schemeClr>
                </a:solidFill>
                <a:latin typeface="Arial Rounded MT Bold" panose="020F0704030504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es-CO" sz="3600" dirty="0" err="1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Estratégias</a:t>
            </a:r>
            <a:r>
              <a:rPr lang="es-CO" sz="3600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que estamos implementando para reducir los daños por desastre en la infraestructura esencial y los servicios básicos.</a:t>
            </a:r>
            <a:endParaRPr lang="es-ES" sz="3600" b="1" dirty="0">
              <a:solidFill>
                <a:schemeClr val="bg1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pic>
        <p:nvPicPr>
          <p:cNvPr id="16" name="Imagen 15" descr="Imagen que contiene juguete&#10;&#10;Descripción generada automáticamente">
            <a:extLst>
              <a:ext uri="{FF2B5EF4-FFF2-40B4-BE49-F238E27FC236}">
                <a16:creationId xmlns:a16="http://schemas.microsoft.com/office/drawing/2014/main" id="{3041328F-77EF-49B3-A40F-AFFA489C637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4939" y="-2852008"/>
            <a:ext cx="2043328" cy="2746704"/>
          </a:xfrm>
          <a:prstGeom prst="rect">
            <a:avLst/>
          </a:prstGeom>
        </p:spPr>
      </p:pic>
      <p:pic>
        <p:nvPicPr>
          <p:cNvPr id="29" name="Imagen 28">
            <a:extLst>
              <a:ext uri="{FF2B5EF4-FFF2-40B4-BE49-F238E27FC236}">
                <a16:creationId xmlns:a16="http://schemas.microsoft.com/office/drawing/2014/main" id="{F5713F32-5136-4C39-9877-F170C893EF7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79"/>
          <a:stretch/>
        </p:blipFill>
        <p:spPr>
          <a:xfrm>
            <a:off x="6591860" y="-2513111"/>
            <a:ext cx="1848928" cy="1803795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9C6E5F6D-E708-2541-A0C8-768542CA1B2A}"/>
              </a:ext>
            </a:extLst>
          </p:cNvPr>
          <p:cNvSpPr/>
          <p:nvPr/>
        </p:nvSpPr>
        <p:spPr>
          <a:xfrm>
            <a:off x="646289" y="4989689"/>
            <a:ext cx="618067" cy="124177"/>
          </a:xfrm>
          <a:prstGeom prst="rect">
            <a:avLst/>
          </a:prstGeom>
          <a:solidFill>
            <a:srgbClr val="E438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>
              <a:latin typeface="Arial" panose="020B0604020202020204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5305" y="414993"/>
            <a:ext cx="6079249" cy="6062134"/>
          </a:xfrm>
          <a:prstGeom prst="rect">
            <a:avLst/>
          </a:prstGeom>
        </p:spPr>
      </p:pic>
      <p:cxnSp>
        <p:nvCxnSpPr>
          <p:cNvPr id="8" name="Conector recto 7"/>
          <p:cNvCxnSpPr/>
          <p:nvPr/>
        </p:nvCxnSpPr>
        <p:spPr>
          <a:xfrm>
            <a:off x="5869733" y="0"/>
            <a:ext cx="0" cy="6869768"/>
          </a:xfrm>
          <a:prstGeom prst="line">
            <a:avLst/>
          </a:prstGeom>
          <a:ln>
            <a:solidFill>
              <a:srgbClr val="E53867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10786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uadroTexto 9">
            <a:extLst>
              <a:ext uri="{FF2B5EF4-FFF2-40B4-BE49-F238E27FC236}">
                <a16:creationId xmlns:a16="http://schemas.microsoft.com/office/drawing/2014/main" id="{A874423B-1C06-4152-9612-92E46AE18C80}"/>
              </a:ext>
            </a:extLst>
          </p:cNvPr>
          <p:cNvSpPr txBox="1"/>
          <p:nvPr/>
        </p:nvSpPr>
        <p:spPr>
          <a:xfrm>
            <a:off x="6409807" y="377291"/>
            <a:ext cx="5210456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CO" altLang="es-CO" sz="3600" b="1" dirty="0">
                <a:solidFill>
                  <a:srgbClr val="3F65A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Conocer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622F6065-6D52-4260-9894-55734B0ED7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9806" y="1498541"/>
            <a:ext cx="5516831" cy="4624672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s-CO" sz="1800" b="1" dirty="0">
                <a:solidFill>
                  <a:srgbClr val="6E91C8"/>
                </a:solidFill>
                <a:latin typeface="Arial" charset="0"/>
                <a:ea typeface="Arial" charset="0"/>
                <a:cs typeface="Arial" charset="0"/>
              </a:rPr>
              <a:t>Identificación de riesgos y categorización niveles potenciales de riesgo de afectación  para las IE</a:t>
            </a:r>
          </a:p>
          <a:p>
            <a:pPr lvl="1">
              <a:lnSpc>
                <a:spcPct val="100000"/>
              </a:lnSpc>
            </a:pPr>
            <a:r>
              <a:rPr lang="es-CO" sz="1600" b="1" dirty="0" err="1">
                <a:solidFill>
                  <a:srgbClr val="6E91C8"/>
                </a:solidFill>
                <a:latin typeface="Arial" charset="0"/>
                <a:ea typeface="Arial" charset="0"/>
                <a:cs typeface="Arial" charset="0"/>
              </a:rPr>
              <a:t>Georeferenciación</a:t>
            </a:r>
            <a:r>
              <a:rPr lang="es-CO" sz="1600" b="1" dirty="0">
                <a:solidFill>
                  <a:srgbClr val="6E91C8"/>
                </a:solidFill>
                <a:latin typeface="Arial" charset="0"/>
                <a:ea typeface="Arial" charset="0"/>
                <a:cs typeface="Arial" charset="0"/>
              </a:rPr>
              <a:t> de sedes</a:t>
            </a:r>
          </a:p>
          <a:p>
            <a:pPr lvl="1">
              <a:lnSpc>
                <a:spcPct val="100000"/>
              </a:lnSpc>
            </a:pPr>
            <a:r>
              <a:rPr lang="es-CO" sz="1600" b="1" dirty="0">
                <a:solidFill>
                  <a:srgbClr val="6E91C8"/>
                </a:solidFill>
                <a:latin typeface="Arial" charset="0"/>
                <a:ea typeface="Arial" charset="0"/>
                <a:cs typeface="Arial" charset="0"/>
              </a:rPr>
              <a:t>Estructuración de información de IE con Zonas de riesgo por tipo de desastre  naturales potencial (Mapa de clasificación del riesgo)</a:t>
            </a:r>
          </a:p>
          <a:p>
            <a:pPr>
              <a:lnSpc>
                <a:spcPct val="100000"/>
              </a:lnSpc>
            </a:pPr>
            <a:r>
              <a:rPr lang="es-CO" sz="1800" b="1" dirty="0">
                <a:solidFill>
                  <a:srgbClr val="6E91C8"/>
                </a:solidFill>
                <a:latin typeface="Arial" charset="0"/>
                <a:cs typeface="Arial" charset="0"/>
              </a:rPr>
              <a:t>Concientización de la conformación de bases de datos robustas y con información actualizada para la toma de decisiones.</a:t>
            </a:r>
          </a:p>
          <a:p>
            <a:pPr>
              <a:lnSpc>
                <a:spcPct val="100000"/>
              </a:lnSpc>
            </a:pPr>
            <a:r>
              <a:rPr lang="es-CO" sz="1800" b="1" dirty="0">
                <a:solidFill>
                  <a:srgbClr val="6E91C8"/>
                </a:solidFill>
                <a:latin typeface="Arial" charset="0"/>
                <a:cs typeface="Arial" charset="0"/>
              </a:rPr>
              <a:t>Acuerdos de cooperación para la generación de nuevas fuentes de información.</a:t>
            </a:r>
          </a:p>
          <a:p>
            <a:pPr lvl="1">
              <a:lnSpc>
                <a:spcPct val="100000"/>
              </a:lnSpc>
            </a:pPr>
            <a:r>
              <a:rPr lang="es-CO" sz="1400" b="1" dirty="0">
                <a:solidFill>
                  <a:srgbClr val="6E91C8"/>
                </a:solidFill>
                <a:latin typeface="Arial" charset="0"/>
                <a:cs typeface="Arial" charset="0"/>
              </a:rPr>
              <a:t>UNGRD</a:t>
            </a:r>
          </a:p>
          <a:p>
            <a:pPr lvl="1">
              <a:lnSpc>
                <a:spcPct val="100000"/>
              </a:lnSpc>
            </a:pPr>
            <a:r>
              <a:rPr lang="es-CO" sz="1400" b="1" dirty="0">
                <a:solidFill>
                  <a:srgbClr val="6E91C8"/>
                </a:solidFill>
                <a:latin typeface="Arial" charset="0"/>
                <a:cs typeface="Arial" charset="0"/>
              </a:rPr>
              <a:t>DANE</a:t>
            </a:r>
          </a:p>
          <a:p>
            <a:pPr lvl="1">
              <a:lnSpc>
                <a:spcPct val="100000"/>
              </a:lnSpc>
            </a:pPr>
            <a:r>
              <a:rPr lang="es-CO" sz="1400" b="1" dirty="0">
                <a:solidFill>
                  <a:srgbClr val="6E91C8"/>
                </a:solidFill>
                <a:latin typeface="Arial" charset="0"/>
                <a:cs typeface="Arial" charset="0"/>
              </a:rPr>
              <a:t>UNICEF</a:t>
            </a:r>
          </a:p>
          <a:p>
            <a:pPr>
              <a:lnSpc>
                <a:spcPct val="100000"/>
              </a:lnSpc>
            </a:pPr>
            <a:endParaRPr lang="es-CO" sz="1800" b="1" dirty="0">
              <a:solidFill>
                <a:srgbClr val="6E91C8"/>
              </a:solidFill>
              <a:latin typeface="Arial" charset="0"/>
              <a:cs typeface="Arial" charset="0"/>
            </a:endParaRPr>
          </a:p>
          <a:p>
            <a:pPr>
              <a:lnSpc>
                <a:spcPct val="100000"/>
              </a:lnSpc>
            </a:pPr>
            <a:endParaRPr lang="es-CO" sz="1450" dirty="0">
              <a:solidFill>
                <a:srgbClr val="6E91C8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9C6E5F6D-E708-2541-A0C8-768542CA1B2A}"/>
              </a:ext>
            </a:extLst>
          </p:cNvPr>
          <p:cNvSpPr/>
          <p:nvPr/>
        </p:nvSpPr>
        <p:spPr>
          <a:xfrm>
            <a:off x="6580381" y="5996968"/>
            <a:ext cx="127565" cy="679106"/>
          </a:xfrm>
          <a:prstGeom prst="rect">
            <a:avLst/>
          </a:prstGeom>
          <a:solidFill>
            <a:srgbClr val="E438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>
              <a:latin typeface="Arial" panose="020B0604020202020204" pitchFamily="34" charset="0"/>
            </a:endParaRP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9C6E5F6D-E708-2541-A0C8-768542CA1B2A}"/>
              </a:ext>
            </a:extLst>
          </p:cNvPr>
          <p:cNvSpPr/>
          <p:nvPr/>
        </p:nvSpPr>
        <p:spPr>
          <a:xfrm>
            <a:off x="6210525" y="456372"/>
            <a:ext cx="127565" cy="1042168"/>
          </a:xfrm>
          <a:prstGeom prst="rect">
            <a:avLst/>
          </a:prstGeom>
          <a:solidFill>
            <a:srgbClr val="E438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>
              <a:latin typeface="Arial" panose="020B0604020202020204" pitchFamily="34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49" r="30725"/>
          <a:stretch/>
        </p:blipFill>
        <p:spPr>
          <a:xfrm>
            <a:off x="0" y="0"/>
            <a:ext cx="5981076" cy="6895475"/>
          </a:xfrm>
          <a:prstGeom prst="rect">
            <a:avLst/>
          </a:prstGeom>
        </p:spPr>
      </p:pic>
      <p:cxnSp>
        <p:nvCxnSpPr>
          <p:cNvPr id="15" name="Conector recto 14"/>
          <p:cNvCxnSpPr/>
          <p:nvPr/>
        </p:nvCxnSpPr>
        <p:spPr>
          <a:xfrm>
            <a:off x="6580381" y="5930502"/>
            <a:ext cx="5516831" cy="0"/>
          </a:xfrm>
          <a:prstGeom prst="line">
            <a:avLst/>
          </a:prstGeom>
          <a:ln>
            <a:solidFill>
              <a:srgbClr val="E53867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35967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uadroTexto 9">
            <a:extLst>
              <a:ext uri="{FF2B5EF4-FFF2-40B4-BE49-F238E27FC236}">
                <a16:creationId xmlns:a16="http://schemas.microsoft.com/office/drawing/2014/main" id="{A874423B-1C06-4152-9612-92E46AE18C80}"/>
              </a:ext>
            </a:extLst>
          </p:cNvPr>
          <p:cNvSpPr txBox="1"/>
          <p:nvPr/>
        </p:nvSpPr>
        <p:spPr>
          <a:xfrm>
            <a:off x="6409807" y="377291"/>
            <a:ext cx="5210456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CO" altLang="es-CO" sz="3600" b="1" dirty="0">
                <a:solidFill>
                  <a:srgbClr val="3F65A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Mitigar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622F6065-6D52-4260-9894-55734B0ED7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9806" y="1498541"/>
            <a:ext cx="5516831" cy="4624672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s-CO" sz="1800" b="1" dirty="0">
                <a:solidFill>
                  <a:srgbClr val="6E91C8"/>
                </a:solidFill>
                <a:latin typeface="Arial" charset="0"/>
                <a:ea typeface="Arial" charset="0"/>
                <a:cs typeface="Arial" charset="0"/>
              </a:rPr>
              <a:t>Diagnóstico de avances y calidad de PEGR</a:t>
            </a:r>
          </a:p>
          <a:p>
            <a:pPr>
              <a:lnSpc>
                <a:spcPct val="100000"/>
              </a:lnSpc>
            </a:pPr>
            <a:endParaRPr lang="es-CO" sz="1800" b="1" dirty="0">
              <a:solidFill>
                <a:srgbClr val="6E91C8"/>
              </a:solidFill>
              <a:latin typeface="Arial" charset="0"/>
              <a:cs typeface="Arial" charset="0"/>
            </a:endParaRPr>
          </a:p>
          <a:p>
            <a:pPr>
              <a:lnSpc>
                <a:spcPct val="100000"/>
              </a:lnSpc>
            </a:pPr>
            <a:r>
              <a:rPr lang="es-CO" sz="1800" b="1" dirty="0">
                <a:solidFill>
                  <a:srgbClr val="6E91C8"/>
                </a:solidFill>
                <a:latin typeface="Arial" charset="0"/>
                <a:cs typeface="Arial" charset="0"/>
              </a:rPr>
              <a:t>Construcción de lineamientos conjuntos UNGRD – MEN.</a:t>
            </a:r>
          </a:p>
          <a:p>
            <a:pPr>
              <a:lnSpc>
                <a:spcPct val="100000"/>
              </a:lnSpc>
            </a:pPr>
            <a:endParaRPr lang="es-CO" sz="1800" b="1" dirty="0">
              <a:solidFill>
                <a:srgbClr val="6E91C8"/>
              </a:solidFill>
              <a:latin typeface="Arial" charset="0"/>
              <a:cs typeface="Arial" charset="0"/>
            </a:endParaRPr>
          </a:p>
          <a:p>
            <a:pPr>
              <a:lnSpc>
                <a:spcPct val="100000"/>
              </a:lnSpc>
            </a:pPr>
            <a:r>
              <a:rPr lang="es-CO" sz="1800" b="1" dirty="0">
                <a:solidFill>
                  <a:srgbClr val="6E91C8"/>
                </a:solidFill>
                <a:latin typeface="Arial" charset="0"/>
                <a:cs typeface="Arial" charset="0"/>
              </a:rPr>
              <a:t>Construcción de Plan de </a:t>
            </a:r>
            <a:r>
              <a:rPr lang="es-CO" sz="1800" b="1" dirty="0" err="1">
                <a:solidFill>
                  <a:srgbClr val="6E91C8"/>
                </a:solidFill>
                <a:latin typeface="Arial" charset="0"/>
                <a:cs typeface="Arial" charset="0"/>
              </a:rPr>
              <a:t>Cuatrenio</a:t>
            </a:r>
            <a:r>
              <a:rPr lang="es-CO" sz="1800" b="1" dirty="0">
                <a:solidFill>
                  <a:srgbClr val="6E91C8"/>
                </a:solidFill>
                <a:latin typeface="Arial" charset="0"/>
                <a:cs typeface="Arial" charset="0"/>
              </a:rPr>
              <a:t> para “Escuelas Seguras”</a:t>
            </a:r>
          </a:p>
          <a:p>
            <a:pPr>
              <a:lnSpc>
                <a:spcPct val="100000"/>
              </a:lnSpc>
            </a:pPr>
            <a:endParaRPr lang="es-CO" sz="1800" b="1" dirty="0">
              <a:solidFill>
                <a:srgbClr val="6E91C8"/>
              </a:solidFill>
              <a:latin typeface="Arial" charset="0"/>
              <a:cs typeface="Arial" charset="0"/>
            </a:endParaRPr>
          </a:p>
          <a:p>
            <a:pPr>
              <a:lnSpc>
                <a:spcPct val="100000"/>
              </a:lnSpc>
            </a:pPr>
            <a:r>
              <a:rPr lang="es-CO" sz="1800" b="1" dirty="0">
                <a:solidFill>
                  <a:srgbClr val="6E91C8"/>
                </a:solidFill>
                <a:latin typeface="Arial" charset="0"/>
                <a:cs typeface="Arial" charset="0"/>
              </a:rPr>
              <a:t>Definición de un equipo de Gestión de Riesgos MEN</a:t>
            </a:r>
          </a:p>
          <a:p>
            <a:pPr>
              <a:lnSpc>
                <a:spcPct val="100000"/>
              </a:lnSpc>
            </a:pPr>
            <a:endParaRPr lang="es-CO" sz="1800" b="1" dirty="0">
              <a:solidFill>
                <a:srgbClr val="6E91C8"/>
              </a:solidFill>
              <a:latin typeface="Arial" charset="0"/>
              <a:cs typeface="Arial" charset="0"/>
            </a:endParaRPr>
          </a:p>
          <a:p>
            <a:pPr>
              <a:lnSpc>
                <a:spcPct val="100000"/>
              </a:lnSpc>
            </a:pPr>
            <a:endParaRPr lang="es-CO" sz="1800" b="1" dirty="0">
              <a:solidFill>
                <a:srgbClr val="6E91C8"/>
              </a:solidFill>
              <a:latin typeface="Arial" charset="0"/>
              <a:cs typeface="Arial" charset="0"/>
            </a:endParaRPr>
          </a:p>
          <a:p>
            <a:pPr>
              <a:lnSpc>
                <a:spcPct val="100000"/>
              </a:lnSpc>
            </a:pPr>
            <a:endParaRPr lang="es-CO" sz="1450" dirty="0">
              <a:solidFill>
                <a:srgbClr val="6E91C8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9C6E5F6D-E708-2541-A0C8-768542CA1B2A}"/>
              </a:ext>
            </a:extLst>
          </p:cNvPr>
          <p:cNvSpPr/>
          <p:nvPr/>
        </p:nvSpPr>
        <p:spPr>
          <a:xfrm>
            <a:off x="6580381" y="5996968"/>
            <a:ext cx="127565" cy="679106"/>
          </a:xfrm>
          <a:prstGeom prst="rect">
            <a:avLst/>
          </a:prstGeom>
          <a:solidFill>
            <a:srgbClr val="E438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>
              <a:latin typeface="Arial" panose="020B0604020202020204" pitchFamily="34" charset="0"/>
            </a:endParaRP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9C6E5F6D-E708-2541-A0C8-768542CA1B2A}"/>
              </a:ext>
            </a:extLst>
          </p:cNvPr>
          <p:cNvSpPr/>
          <p:nvPr/>
        </p:nvSpPr>
        <p:spPr>
          <a:xfrm>
            <a:off x="6210525" y="456372"/>
            <a:ext cx="127565" cy="1042168"/>
          </a:xfrm>
          <a:prstGeom prst="rect">
            <a:avLst/>
          </a:prstGeom>
          <a:solidFill>
            <a:srgbClr val="E438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>
              <a:latin typeface="Arial" panose="020B0604020202020204" pitchFamily="34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49" r="30725"/>
          <a:stretch/>
        </p:blipFill>
        <p:spPr>
          <a:xfrm>
            <a:off x="0" y="0"/>
            <a:ext cx="5981076" cy="6895475"/>
          </a:xfrm>
          <a:prstGeom prst="rect">
            <a:avLst/>
          </a:prstGeom>
        </p:spPr>
      </p:pic>
      <p:cxnSp>
        <p:nvCxnSpPr>
          <p:cNvPr id="15" name="Conector recto 14"/>
          <p:cNvCxnSpPr/>
          <p:nvPr/>
        </p:nvCxnSpPr>
        <p:spPr>
          <a:xfrm>
            <a:off x="6580381" y="5930502"/>
            <a:ext cx="5516831" cy="0"/>
          </a:xfrm>
          <a:prstGeom prst="line">
            <a:avLst/>
          </a:prstGeom>
          <a:ln>
            <a:solidFill>
              <a:srgbClr val="E53867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81219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ángulo 35">
            <a:extLst>
              <a:ext uri="{FF2B5EF4-FFF2-40B4-BE49-F238E27FC236}">
                <a16:creationId xmlns:a16="http://schemas.microsoft.com/office/drawing/2014/main" id="{D73C5D13-CD8B-4342-8669-4C2E71268DF6}"/>
              </a:ext>
            </a:extLst>
          </p:cNvPr>
          <p:cNvSpPr/>
          <p:nvPr/>
        </p:nvSpPr>
        <p:spPr>
          <a:xfrm>
            <a:off x="0" y="2013871"/>
            <a:ext cx="12192001" cy="4879297"/>
          </a:xfrm>
          <a:prstGeom prst="rect">
            <a:avLst/>
          </a:prstGeom>
          <a:solidFill>
            <a:srgbClr val="3F65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20" name="Elipse 19"/>
          <p:cNvSpPr/>
          <p:nvPr/>
        </p:nvSpPr>
        <p:spPr>
          <a:xfrm>
            <a:off x="4114860" y="2773369"/>
            <a:ext cx="1286630" cy="1286630"/>
          </a:xfrm>
          <a:prstGeom prst="ellipse">
            <a:avLst/>
          </a:prstGeom>
          <a:solidFill>
            <a:srgbClr val="6E91C8">
              <a:alpha val="70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FCA802C8-873B-41F9-BA88-A658D28571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9718" y="500480"/>
            <a:ext cx="5218068" cy="1299716"/>
          </a:xfrm>
        </p:spPr>
        <p:txBody>
          <a:bodyPr>
            <a:normAutofit/>
          </a:bodyPr>
          <a:lstStyle/>
          <a:p>
            <a:r>
              <a:rPr lang="es-ES" sz="3600" b="1" dirty="0">
                <a:solidFill>
                  <a:srgbClr val="3F65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Metas propuestas</a:t>
            </a:r>
            <a:endParaRPr lang="es-CO" dirty="0">
              <a:latin typeface="Arial" charset="0"/>
              <a:ea typeface="Arial" charset="0"/>
              <a:cs typeface="Arial" charset="0"/>
            </a:endParaRPr>
          </a:p>
        </p:txBody>
      </p:sp>
      <p:grpSp>
        <p:nvGrpSpPr>
          <p:cNvPr id="13" name="Grupo 12">
            <a:extLst>
              <a:ext uri="{FF2B5EF4-FFF2-40B4-BE49-F238E27FC236}">
                <a16:creationId xmlns:a16="http://schemas.microsoft.com/office/drawing/2014/main" id="{EF1795B4-7748-4533-9EFE-2CC32094420C}"/>
              </a:ext>
            </a:extLst>
          </p:cNvPr>
          <p:cNvGrpSpPr/>
          <p:nvPr/>
        </p:nvGrpSpPr>
        <p:grpSpPr>
          <a:xfrm>
            <a:off x="5662250" y="2544860"/>
            <a:ext cx="2754793" cy="2398454"/>
            <a:chOff x="2149825" y="1580003"/>
            <a:chExt cx="2754793" cy="2219460"/>
          </a:xfrm>
        </p:grpSpPr>
        <p:grpSp>
          <p:nvGrpSpPr>
            <p:cNvPr id="7" name="Grupo 6">
              <a:extLst>
                <a:ext uri="{FF2B5EF4-FFF2-40B4-BE49-F238E27FC236}">
                  <a16:creationId xmlns:a16="http://schemas.microsoft.com/office/drawing/2014/main" id="{FA27CDE8-BBD9-499A-96AB-BE2DA668551B}"/>
                </a:ext>
              </a:extLst>
            </p:cNvPr>
            <p:cNvGrpSpPr/>
            <p:nvPr/>
          </p:nvGrpSpPr>
          <p:grpSpPr>
            <a:xfrm>
              <a:off x="2150529" y="2492304"/>
              <a:ext cx="2136247" cy="1307159"/>
              <a:chOff x="1983264" y="2492304"/>
              <a:chExt cx="2136247" cy="1307159"/>
            </a:xfrm>
          </p:grpSpPr>
          <p:sp>
            <p:nvSpPr>
              <p:cNvPr id="4" name="Rectángulo 3">
                <a:extLst>
                  <a:ext uri="{FF2B5EF4-FFF2-40B4-BE49-F238E27FC236}">
                    <a16:creationId xmlns:a16="http://schemas.microsoft.com/office/drawing/2014/main" id="{137B6A44-B992-41B7-8409-EFC3D1EB5E09}"/>
                  </a:ext>
                </a:extLst>
              </p:cNvPr>
              <p:cNvSpPr/>
              <p:nvPr/>
            </p:nvSpPr>
            <p:spPr>
              <a:xfrm>
                <a:off x="1983264" y="2492304"/>
                <a:ext cx="2125134" cy="3302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>
                  <a:solidFill>
                    <a:srgbClr val="3F65A2"/>
                  </a:solidFill>
                </a:endParaRPr>
              </a:p>
            </p:txBody>
          </p:sp>
          <p:sp>
            <p:nvSpPr>
              <p:cNvPr id="18" name="Rectángulo 17">
                <a:extLst>
                  <a:ext uri="{FF2B5EF4-FFF2-40B4-BE49-F238E27FC236}">
                    <a16:creationId xmlns:a16="http://schemas.microsoft.com/office/drawing/2014/main" id="{CF1D8B28-BA13-4EB1-A0D6-B039C5B5B087}"/>
                  </a:ext>
                </a:extLst>
              </p:cNvPr>
              <p:cNvSpPr/>
              <p:nvPr/>
            </p:nvSpPr>
            <p:spPr>
              <a:xfrm>
                <a:off x="3791415" y="2499748"/>
                <a:ext cx="328096" cy="129971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>
                  <a:solidFill>
                    <a:srgbClr val="3F65A2"/>
                  </a:solidFill>
                </a:endParaRPr>
              </a:p>
            </p:txBody>
          </p:sp>
        </p:grpSp>
        <p:sp>
          <p:nvSpPr>
            <p:cNvPr id="9" name="CuadroTexto 8">
              <a:extLst>
                <a:ext uri="{FF2B5EF4-FFF2-40B4-BE49-F238E27FC236}">
                  <a16:creationId xmlns:a16="http://schemas.microsoft.com/office/drawing/2014/main" id="{597F4B88-BEFA-4504-8608-F3547C7C065B}"/>
                </a:ext>
              </a:extLst>
            </p:cNvPr>
            <p:cNvSpPr txBox="1"/>
            <p:nvPr/>
          </p:nvSpPr>
          <p:spPr>
            <a:xfrm>
              <a:off x="2149825" y="1580003"/>
              <a:ext cx="2754793" cy="5980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dirty="0">
                  <a:solidFill>
                    <a:schemeClr val="bg1"/>
                  </a:solidFill>
                </a:rPr>
                <a:t>- 100% PEGR Elaborados</a:t>
              </a:r>
            </a:p>
            <a:p>
              <a:r>
                <a:rPr lang="es-ES" dirty="0">
                  <a:solidFill>
                    <a:schemeClr val="bg1"/>
                  </a:solidFill>
                </a:rPr>
                <a:t>- Terminación de Inventario</a:t>
              </a:r>
              <a:endParaRPr lang="es-CO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2" name="Grupo 21">
            <a:extLst>
              <a:ext uri="{FF2B5EF4-FFF2-40B4-BE49-F238E27FC236}">
                <a16:creationId xmlns:a16="http://schemas.microsoft.com/office/drawing/2014/main" id="{399B018B-4769-4526-9FB6-1BEEDD160970}"/>
              </a:ext>
            </a:extLst>
          </p:cNvPr>
          <p:cNvGrpSpPr/>
          <p:nvPr/>
        </p:nvGrpSpPr>
        <p:grpSpPr>
          <a:xfrm>
            <a:off x="7489975" y="4619384"/>
            <a:ext cx="2136247" cy="1307159"/>
            <a:chOff x="1983264" y="2492304"/>
            <a:chExt cx="2136247" cy="1307159"/>
          </a:xfrm>
        </p:grpSpPr>
        <p:sp>
          <p:nvSpPr>
            <p:cNvPr id="26" name="Rectángulo 25">
              <a:extLst>
                <a:ext uri="{FF2B5EF4-FFF2-40B4-BE49-F238E27FC236}">
                  <a16:creationId xmlns:a16="http://schemas.microsoft.com/office/drawing/2014/main" id="{B3F54E5D-93D6-4AE1-974C-F7458E210FE9}"/>
                </a:ext>
              </a:extLst>
            </p:cNvPr>
            <p:cNvSpPr/>
            <p:nvPr/>
          </p:nvSpPr>
          <p:spPr>
            <a:xfrm>
              <a:off x="1983264" y="2492304"/>
              <a:ext cx="2125134" cy="330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>
                <a:solidFill>
                  <a:srgbClr val="3F65A2"/>
                </a:solidFill>
              </a:endParaRPr>
            </a:p>
          </p:txBody>
        </p:sp>
        <p:sp>
          <p:nvSpPr>
            <p:cNvPr id="29" name="Rectángulo 28">
              <a:extLst>
                <a:ext uri="{FF2B5EF4-FFF2-40B4-BE49-F238E27FC236}">
                  <a16:creationId xmlns:a16="http://schemas.microsoft.com/office/drawing/2014/main" id="{4DC165D7-7446-406F-9038-4928D06510DC}"/>
                </a:ext>
              </a:extLst>
            </p:cNvPr>
            <p:cNvSpPr/>
            <p:nvPr/>
          </p:nvSpPr>
          <p:spPr>
            <a:xfrm>
              <a:off x="3791415" y="2499748"/>
              <a:ext cx="328096" cy="129971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>
                <a:solidFill>
                  <a:srgbClr val="3F65A2"/>
                </a:solidFill>
              </a:endParaRPr>
            </a:p>
          </p:txBody>
        </p:sp>
      </p:grpSp>
      <p:sp>
        <p:nvSpPr>
          <p:cNvPr id="30" name="CuadroTexto 29">
            <a:extLst>
              <a:ext uri="{FF2B5EF4-FFF2-40B4-BE49-F238E27FC236}">
                <a16:creationId xmlns:a16="http://schemas.microsoft.com/office/drawing/2014/main" id="{8595A6EA-E4B0-4D00-9762-86A755131BE1}"/>
              </a:ext>
            </a:extLst>
          </p:cNvPr>
          <p:cNvSpPr txBox="1"/>
          <p:nvPr/>
        </p:nvSpPr>
        <p:spPr>
          <a:xfrm>
            <a:off x="7824885" y="3358272"/>
            <a:ext cx="372050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s-ES" dirty="0">
                <a:solidFill>
                  <a:schemeClr val="bg1"/>
                </a:solidFill>
              </a:rPr>
              <a:t>Grupo 1 – Prioritarios PEGR</a:t>
            </a:r>
          </a:p>
          <a:p>
            <a:pPr marL="285750" indent="-285750">
              <a:buFontTx/>
              <a:buChar char="-"/>
            </a:pPr>
            <a:r>
              <a:rPr lang="es-ES" dirty="0">
                <a:solidFill>
                  <a:schemeClr val="bg1"/>
                </a:solidFill>
              </a:rPr>
              <a:t>Definición de plazos resto del país</a:t>
            </a:r>
          </a:p>
          <a:p>
            <a:pPr marL="285750" indent="-285750">
              <a:buFontTx/>
              <a:buChar char="-"/>
            </a:pPr>
            <a:r>
              <a:rPr lang="es-ES" dirty="0">
                <a:solidFill>
                  <a:schemeClr val="bg1"/>
                </a:solidFill>
              </a:rPr>
              <a:t>Simulación interinstitucional</a:t>
            </a:r>
          </a:p>
          <a:p>
            <a:pPr marL="285750" indent="-285750">
              <a:buFontTx/>
              <a:buChar char="-"/>
            </a:pPr>
            <a:r>
              <a:rPr lang="es-ES" dirty="0">
                <a:solidFill>
                  <a:schemeClr val="bg1"/>
                </a:solidFill>
              </a:rPr>
              <a:t>Inicio de inventario Infraestructura</a:t>
            </a:r>
            <a:endParaRPr lang="es-CO" dirty="0">
              <a:solidFill>
                <a:schemeClr val="bg1"/>
              </a:solidFill>
            </a:endParaRPr>
          </a:p>
        </p:txBody>
      </p:sp>
      <p:sp>
        <p:nvSpPr>
          <p:cNvPr id="28" name="Rectángulo 27">
            <a:extLst>
              <a:ext uri="{FF2B5EF4-FFF2-40B4-BE49-F238E27FC236}">
                <a16:creationId xmlns:a16="http://schemas.microsoft.com/office/drawing/2014/main" id="{9C6E5F6D-E708-2541-A0C8-768542CA1B2A}"/>
              </a:ext>
            </a:extLst>
          </p:cNvPr>
          <p:cNvSpPr/>
          <p:nvPr/>
        </p:nvSpPr>
        <p:spPr>
          <a:xfrm>
            <a:off x="629587" y="598911"/>
            <a:ext cx="136167" cy="1079987"/>
          </a:xfrm>
          <a:prstGeom prst="rect">
            <a:avLst/>
          </a:prstGeom>
          <a:solidFill>
            <a:srgbClr val="E438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>
              <a:latin typeface="Arial" panose="020B0604020202020204" pitchFamily="34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2195" y="2845432"/>
            <a:ext cx="1142505" cy="1142505"/>
          </a:xfrm>
          <a:prstGeom prst="rect">
            <a:avLst/>
          </a:prstGeom>
        </p:spPr>
      </p:pic>
      <p:cxnSp>
        <p:nvCxnSpPr>
          <p:cNvPr id="8" name="Conector recto 7"/>
          <p:cNvCxnSpPr/>
          <p:nvPr/>
        </p:nvCxnSpPr>
        <p:spPr>
          <a:xfrm>
            <a:off x="5662250" y="4132062"/>
            <a:ext cx="1560368" cy="0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ector recto 36"/>
          <p:cNvCxnSpPr/>
          <p:nvPr/>
        </p:nvCxnSpPr>
        <p:spPr>
          <a:xfrm flipH="1" flipV="1">
            <a:off x="7221227" y="4132063"/>
            <a:ext cx="1391" cy="1094281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ector recto 37"/>
          <p:cNvCxnSpPr/>
          <p:nvPr/>
        </p:nvCxnSpPr>
        <p:spPr>
          <a:xfrm>
            <a:off x="7221227" y="5226344"/>
            <a:ext cx="1830191" cy="0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upo 2">
            <a:extLst>
              <a:ext uri="{FF2B5EF4-FFF2-40B4-BE49-F238E27FC236}">
                <a16:creationId xmlns:a16="http://schemas.microsoft.com/office/drawing/2014/main" id="{3EECDA4D-3A05-4C20-9ED4-5AB829FAB7D2}"/>
              </a:ext>
            </a:extLst>
          </p:cNvPr>
          <p:cNvGrpSpPr/>
          <p:nvPr/>
        </p:nvGrpSpPr>
        <p:grpSpPr>
          <a:xfrm>
            <a:off x="9050027" y="4718606"/>
            <a:ext cx="3116637" cy="1879063"/>
            <a:chOff x="5275147" y="4259134"/>
            <a:chExt cx="3116637" cy="1879063"/>
          </a:xfrm>
        </p:grpSpPr>
        <p:grpSp>
          <p:nvGrpSpPr>
            <p:cNvPr id="31" name="Grupo 30">
              <a:extLst>
                <a:ext uri="{FF2B5EF4-FFF2-40B4-BE49-F238E27FC236}">
                  <a16:creationId xmlns:a16="http://schemas.microsoft.com/office/drawing/2014/main" id="{439FA2B4-381E-48AC-BE98-53EFDE324666}"/>
                </a:ext>
              </a:extLst>
            </p:cNvPr>
            <p:cNvGrpSpPr/>
            <p:nvPr/>
          </p:nvGrpSpPr>
          <p:grpSpPr>
            <a:xfrm>
              <a:off x="5504376" y="5209398"/>
              <a:ext cx="2125134" cy="928799"/>
              <a:chOff x="1983264" y="2492304"/>
              <a:chExt cx="2125134" cy="928799"/>
            </a:xfrm>
          </p:grpSpPr>
          <p:sp>
            <p:nvSpPr>
              <p:cNvPr id="32" name="Rectángulo 31">
                <a:extLst>
                  <a:ext uri="{FF2B5EF4-FFF2-40B4-BE49-F238E27FC236}">
                    <a16:creationId xmlns:a16="http://schemas.microsoft.com/office/drawing/2014/main" id="{780365A9-DF18-41B4-B704-20FCF1221F24}"/>
                  </a:ext>
                </a:extLst>
              </p:cNvPr>
              <p:cNvSpPr/>
              <p:nvPr/>
            </p:nvSpPr>
            <p:spPr>
              <a:xfrm>
                <a:off x="1983264" y="2492304"/>
                <a:ext cx="2125134" cy="3302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  <p:sp>
            <p:nvSpPr>
              <p:cNvPr id="33" name="Rectángulo 32">
                <a:extLst>
                  <a:ext uri="{FF2B5EF4-FFF2-40B4-BE49-F238E27FC236}">
                    <a16:creationId xmlns:a16="http://schemas.microsoft.com/office/drawing/2014/main" id="{674ACF8A-EFEA-4F4F-AF4B-79A35E43F802}"/>
                  </a:ext>
                </a:extLst>
              </p:cNvPr>
              <p:cNvSpPr/>
              <p:nvPr/>
            </p:nvSpPr>
            <p:spPr>
              <a:xfrm>
                <a:off x="3791415" y="2499748"/>
                <a:ext cx="316983" cy="92135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</p:grpSp>
        <p:sp>
          <p:nvSpPr>
            <p:cNvPr id="34" name="CuadroTexto 33">
              <a:extLst>
                <a:ext uri="{FF2B5EF4-FFF2-40B4-BE49-F238E27FC236}">
                  <a16:creationId xmlns:a16="http://schemas.microsoft.com/office/drawing/2014/main" id="{FA847017-0B2F-41BC-AE07-7630512EC540}"/>
                </a:ext>
              </a:extLst>
            </p:cNvPr>
            <p:cNvSpPr txBox="1"/>
            <p:nvPr/>
          </p:nvSpPr>
          <p:spPr>
            <a:xfrm>
              <a:off x="5851730" y="4259134"/>
              <a:ext cx="254005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dirty="0">
                  <a:solidFill>
                    <a:schemeClr val="bg1"/>
                  </a:solidFill>
                </a:rPr>
                <a:t>- Lineamientos conjuntos</a:t>
              </a:r>
            </a:p>
            <a:p>
              <a:r>
                <a:rPr lang="es-CO" dirty="0">
                  <a:solidFill>
                    <a:schemeClr val="bg1"/>
                  </a:solidFill>
                </a:rPr>
                <a:t>- Diagnóstico PEGR</a:t>
              </a:r>
            </a:p>
          </p:txBody>
        </p:sp>
        <p:cxnSp>
          <p:nvCxnSpPr>
            <p:cNvPr id="39" name="Conector recto 38"/>
            <p:cNvCxnSpPr/>
            <p:nvPr/>
          </p:nvCxnSpPr>
          <p:spPr>
            <a:xfrm flipV="1">
              <a:off x="5275147" y="4764537"/>
              <a:ext cx="1" cy="960022"/>
            </a:xfrm>
            <a:prstGeom prst="line">
              <a:avLst/>
            </a:prstGeom>
            <a:ln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Conector recto 40"/>
            <p:cNvCxnSpPr/>
            <p:nvPr/>
          </p:nvCxnSpPr>
          <p:spPr>
            <a:xfrm>
              <a:off x="5275147" y="5724559"/>
              <a:ext cx="1830191" cy="0"/>
            </a:xfrm>
            <a:prstGeom prst="line">
              <a:avLst/>
            </a:prstGeom>
            <a:ln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Conector recto 41"/>
            <p:cNvCxnSpPr/>
            <p:nvPr/>
          </p:nvCxnSpPr>
          <p:spPr>
            <a:xfrm flipV="1">
              <a:off x="7103948" y="5725557"/>
              <a:ext cx="1" cy="384561"/>
            </a:xfrm>
            <a:prstGeom prst="line">
              <a:avLst/>
            </a:prstGeom>
            <a:ln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4" name="Rectángulo 43">
            <a:extLst>
              <a:ext uri="{FF2B5EF4-FFF2-40B4-BE49-F238E27FC236}">
                <a16:creationId xmlns:a16="http://schemas.microsoft.com/office/drawing/2014/main" id="{9C6E5F6D-E708-2541-A0C8-768542CA1B2A}"/>
              </a:ext>
            </a:extLst>
          </p:cNvPr>
          <p:cNvSpPr/>
          <p:nvPr/>
        </p:nvSpPr>
        <p:spPr>
          <a:xfrm>
            <a:off x="1415211" y="6249514"/>
            <a:ext cx="894725" cy="102135"/>
          </a:xfrm>
          <a:prstGeom prst="rect">
            <a:avLst/>
          </a:prstGeom>
          <a:solidFill>
            <a:srgbClr val="E438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>
              <a:latin typeface="Arial" panose="020B0604020202020204" pitchFamily="34" charset="0"/>
            </a:endParaRPr>
          </a:p>
        </p:txBody>
      </p:sp>
      <p:grpSp>
        <p:nvGrpSpPr>
          <p:cNvPr id="6" name="Grupo 5">
            <a:extLst>
              <a:ext uri="{FF2B5EF4-FFF2-40B4-BE49-F238E27FC236}">
                <a16:creationId xmlns:a16="http://schemas.microsoft.com/office/drawing/2014/main" id="{DDAE162E-671C-432A-9DBF-78896AC9AEF1}"/>
              </a:ext>
            </a:extLst>
          </p:cNvPr>
          <p:cNvGrpSpPr/>
          <p:nvPr/>
        </p:nvGrpSpPr>
        <p:grpSpPr>
          <a:xfrm>
            <a:off x="214467" y="2312365"/>
            <a:ext cx="3432419" cy="1928682"/>
            <a:chOff x="214467" y="2312365"/>
            <a:chExt cx="3432419" cy="1928682"/>
          </a:xfrm>
        </p:grpSpPr>
        <p:sp>
          <p:nvSpPr>
            <p:cNvPr id="25" name="Título 1">
              <a:extLst>
                <a:ext uri="{FF2B5EF4-FFF2-40B4-BE49-F238E27FC236}">
                  <a16:creationId xmlns:a16="http://schemas.microsoft.com/office/drawing/2014/main" id="{FCA802C8-873B-41F9-BA88-A658D2857131}"/>
                </a:ext>
              </a:extLst>
            </p:cNvPr>
            <p:cNvSpPr txBox="1">
              <a:spLocks/>
            </p:cNvSpPr>
            <p:nvPr/>
          </p:nvSpPr>
          <p:spPr>
            <a:xfrm>
              <a:off x="214467" y="2312365"/>
              <a:ext cx="3432419" cy="58945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97500"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200" kern="1200">
                  <a:solidFill>
                    <a:schemeClr val="accent5">
                      <a:lumMod val="50000"/>
                    </a:schemeClr>
                  </a:solidFill>
                  <a:latin typeface="Arial Rounded MT Bold" panose="020F0704030504030204" pitchFamily="34" charset="0"/>
                  <a:ea typeface="+mj-ea"/>
                  <a:cs typeface="+mj-cs"/>
                </a:defRPr>
              </a:lvl1pPr>
            </a:lstStyle>
            <a:p>
              <a:pPr algn="ctr"/>
              <a:r>
                <a:rPr lang="es-ES" sz="3600" b="1" dirty="0">
                  <a:solidFill>
                    <a:schemeClr val="bg1"/>
                  </a:solidFill>
                  <a:latin typeface="Arial" panose="020B0604020202020204" pitchFamily="34" charset="0"/>
                  <a:ea typeface="Arial" charset="0"/>
                  <a:cs typeface="Arial" panose="020B0604020202020204" pitchFamily="34" charset="0"/>
                </a:rPr>
                <a:t>Avanzar</a:t>
              </a:r>
              <a:endParaRPr lang="es-CO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pic>
          <p:nvPicPr>
            <p:cNvPr id="46" name="Imagen 45">
              <a:extLst>
                <a:ext uri="{FF2B5EF4-FFF2-40B4-BE49-F238E27FC236}">
                  <a16:creationId xmlns:a16="http://schemas.microsoft.com/office/drawing/2014/main" id="{F2814447-6AAE-447E-8D60-8208EAB364D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biLevel thresh="25000"/>
            </a:blip>
            <a:stretch>
              <a:fillRect/>
            </a:stretch>
          </p:blipFill>
          <p:spPr>
            <a:xfrm>
              <a:off x="1156382" y="3012272"/>
              <a:ext cx="1228775" cy="1228775"/>
            </a:xfrm>
            <a:prstGeom prst="rect">
              <a:avLst/>
            </a:prstGeom>
          </p:spPr>
        </p:pic>
      </p:grpSp>
      <p:sp>
        <p:nvSpPr>
          <p:cNvPr id="35" name="Título 1">
            <a:extLst>
              <a:ext uri="{FF2B5EF4-FFF2-40B4-BE49-F238E27FC236}">
                <a16:creationId xmlns:a16="http://schemas.microsoft.com/office/drawing/2014/main" id="{7FCC910C-5D21-45EB-9B3D-4BE637D250BB}"/>
              </a:ext>
            </a:extLst>
          </p:cNvPr>
          <p:cNvSpPr txBox="1">
            <a:spLocks/>
          </p:cNvSpPr>
          <p:nvPr/>
        </p:nvSpPr>
        <p:spPr>
          <a:xfrm>
            <a:off x="9965122" y="5605511"/>
            <a:ext cx="1425470" cy="4860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accent5">
                    <a:lumMod val="50000"/>
                  </a:schemeClr>
                </a:solidFill>
                <a:latin typeface="Arial Rounded MT Bold" panose="020F0704030504030204" pitchFamily="34" charset="0"/>
                <a:ea typeface="+mj-ea"/>
                <a:cs typeface="+mj-cs"/>
              </a:defRPr>
            </a:lvl1pPr>
          </a:lstStyle>
          <a:p>
            <a:r>
              <a:rPr lang="es-ES" sz="2800" b="1" dirty="0">
                <a:solidFill>
                  <a:srgbClr val="3F65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2019</a:t>
            </a:r>
            <a:endParaRPr lang="es-CO" sz="24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0" name="Título 1">
            <a:extLst>
              <a:ext uri="{FF2B5EF4-FFF2-40B4-BE49-F238E27FC236}">
                <a16:creationId xmlns:a16="http://schemas.microsoft.com/office/drawing/2014/main" id="{DF313D14-021D-4CAA-91DD-D62AA25178E4}"/>
              </a:ext>
            </a:extLst>
          </p:cNvPr>
          <p:cNvSpPr txBox="1">
            <a:spLocks/>
          </p:cNvSpPr>
          <p:nvPr/>
        </p:nvSpPr>
        <p:spPr>
          <a:xfrm>
            <a:off x="7974486" y="4616404"/>
            <a:ext cx="1425470" cy="4860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accent5">
                    <a:lumMod val="50000"/>
                  </a:schemeClr>
                </a:solidFill>
                <a:latin typeface="Arial Rounded MT Bold" panose="020F0704030504030204" pitchFamily="34" charset="0"/>
                <a:ea typeface="+mj-ea"/>
                <a:cs typeface="+mj-cs"/>
              </a:defRPr>
            </a:lvl1pPr>
          </a:lstStyle>
          <a:p>
            <a:r>
              <a:rPr lang="es-ES" sz="2800" b="1" dirty="0">
                <a:solidFill>
                  <a:srgbClr val="3F65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2020</a:t>
            </a:r>
            <a:endParaRPr lang="es-CO" sz="24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3" name="Título 1">
            <a:extLst>
              <a:ext uri="{FF2B5EF4-FFF2-40B4-BE49-F238E27FC236}">
                <a16:creationId xmlns:a16="http://schemas.microsoft.com/office/drawing/2014/main" id="{3D8E8019-155A-4237-9C6C-E10F1FBFC22F}"/>
              </a:ext>
            </a:extLst>
          </p:cNvPr>
          <p:cNvSpPr txBox="1">
            <a:spLocks/>
          </p:cNvSpPr>
          <p:nvPr/>
        </p:nvSpPr>
        <p:spPr>
          <a:xfrm>
            <a:off x="6150928" y="3520325"/>
            <a:ext cx="1425470" cy="4860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accent5">
                    <a:lumMod val="50000"/>
                  </a:schemeClr>
                </a:solidFill>
                <a:latin typeface="Arial Rounded MT Bold" panose="020F0704030504030204" pitchFamily="34" charset="0"/>
                <a:ea typeface="+mj-ea"/>
                <a:cs typeface="+mj-cs"/>
              </a:defRPr>
            </a:lvl1pPr>
          </a:lstStyle>
          <a:p>
            <a:r>
              <a:rPr lang="es-ES" sz="2800" b="1" dirty="0">
                <a:solidFill>
                  <a:srgbClr val="3F65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2021</a:t>
            </a:r>
            <a:endParaRPr lang="es-CO" sz="24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5" name="Título 1">
            <a:extLst>
              <a:ext uri="{FF2B5EF4-FFF2-40B4-BE49-F238E27FC236}">
                <a16:creationId xmlns:a16="http://schemas.microsoft.com/office/drawing/2014/main" id="{D52C4F68-5B8F-4CD4-AFDA-E1E125E2CAB6}"/>
              </a:ext>
            </a:extLst>
          </p:cNvPr>
          <p:cNvSpPr txBox="1">
            <a:spLocks/>
          </p:cNvSpPr>
          <p:nvPr/>
        </p:nvSpPr>
        <p:spPr>
          <a:xfrm>
            <a:off x="54559" y="4423879"/>
            <a:ext cx="3432419" cy="5894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accent5">
                    <a:lumMod val="50000"/>
                  </a:schemeClr>
                </a:solidFill>
                <a:latin typeface="Arial Rounded MT Bold" panose="020F070403050403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s-ES" sz="3600" b="1" dirty="0">
                <a:solidFill>
                  <a:schemeClr val="bg1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Madurar </a:t>
            </a:r>
            <a:endParaRPr lang="es-CO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7" name="Título 1">
            <a:extLst>
              <a:ext uri="{FF2B5EF4-FFF2-40B4-BE49-F238E27FC236}">
                <a16:creationId xmlns:a16="http://schemas.microsoft.com/office/drawing/2014/main" id="{05FB149F-24CF-4B25-B7CC-35CCE12CD8B6}"/>
              </a:ext>
            </a:extLst>
          </p:cNvPr>
          <p:cNvSpPr txBox="1">
            <a:spLocks/>
          </p:cNvSpPr>
          <p:nvPr/>
        </p:nvSpPr>
        <p:spPr>
          <a:xfrm>
            <a:off x="1862573" y="5170291"/>
            <a:ext cx="5218068" cy="12997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accent5">
                    <a:lumMod val="50000"/>
                  </a:schemeClr>
                </a:solidFill>
                <a:latin typeface="Arial Rounded MT Bold" panose="020F0704030504030204" pitchFamily="34" charset="0"/>
                <a:ea typeface="+mj-ea"/>
                <a:cs typeface="+mj-cs"/>
              </a:defRPr>
            </a:lvl1pPr>
          </a:lstStyle>
          <a:p>
            <a:r>
              <a:rPr lang="es-E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Gestión del Riesgo</a:t>
            </a:r>
            <a:endParaRPr lang="es-CO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8078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9421</TotalTime>
  <Words>678</Words>
  <Application>Microsoft Office PowerPoint</Application>
  <PresentationFormat>Panorámica</PresentationFormat>
  <Paragraphs>109</Paragraphs>
  <Slides>10</Slides>
  <Notes>6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6" baseType="lpstr">
      <vt:lpstr>Aharoni</vt:lpstr>
      <vt:lpstr>Arial</vt:lpstr>
      <vt:lpstr>Arial Rounded MT Bold</vt:lpstr>
      <vt:lpstr>Calibri</vt:lpstr>
      <vt:lpstr>Calibri Light</vt:lpstr>
      <vt:lpstr>Tema de Office</vt:lpstr>
      <vt:lpstr>Presentación de PowerPoint</vt:lpstr>
      <vt:lpstr>Marco Normativo y Legal</vt:lpstr>
      <vt:lpstr>Que estamos haciendo para reducir daños</vt:lpstr>
      <vt:lpstr> Herramientas o instrumentos Implementadas </vt:lpstr>
      <vt:lpstr>Como estamos reduciendo riesgos</vt:lpstr>
      <vt:lpstr>Presentación de PowerPoint</vt:lpstr>
      <vt:lpstr>Presentación de PowerPoint</vt:lpstr>
      <vt:lpstr>Presentación de PowerPoint</vt:lpstr>
      <vt:lpstr>Metas propuestas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Hernando Jose Macias Alvarez</dc:creator>
  <cp:lastModifiedBy>Johana Rojas</cp:lastModifiedBy>
  <cp:revision>165</cp:revision>
  <dcterms:created xsi:type="dcterms:W3CDTF">2019-05-07T15:24:44Z</dcterms:created>
  <dcterms:modified xsi:type="dcterms:W3CDTF">2019-11-29T12:55:16Z</dcterms:modified>
</cp:coreProperties>
</file>